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6"/>
  </p:notesMasterIdLst>
  <p:handoutMasterIdLst>
    <p:handoutMasterId r:id="rId37"/>
  </p:handoutMasterIdLst>
  <p:sldIdLst>
    <p:sldId id="327" r:id="rId3"/>
    <p:sldId id="290" r:id="rId4"/>
    <p:sldId id="390" r:id="rId5"/>
    <p:sldId id="376" r:id="rId6"/>
    <p:sldId id="377" r:id="rId7"/>
    <p:sldId id="397" r:id="rId8"/>
    <p:sldId id="315" r:id="rId9"/>
    <p:sldId id="379" r:id="rId10"/>
    <p:sldId id="380" r:id="rId11"/>
    <p:sldId id="395" r:id="rId12"/>
    <p:sldId id="394" r:id="rId13"/>
    <p:sldId id="396" r:id="rId14"/>
    <p:sldId id="367" r:id="rId15"/>
    <p:sldId id="387" r:id="rId16"/>
    <p:sldId id="381" r:id="rId17"/>
    <p:sldId id="382" r:id="rId18"/>
    <p:sldId id="368" r:id="rId19"/>
    <p:sldId id="371" r:id="rId20"/>
    <p:sldId id="372" r:id="rId21"/>
    <p:sldId id="400" r:id="rId22"/>
    <p:sldId id="389" r:id="rId23"/>
    <p:sldId id="392" r:id="rId24"/>
    <p:sldId id="383" r:id="rId25"/>
    <p:sldId id="349" r:id="rId26"/>
    <p:sldId id="350" r:id="rId27"/>
    <p:sldId id="351" r:id="rId28"/>
    <p:sldId id="352" r:id="rId29"/>
    <p:sldId id="340" r:id="rId30"/>
    <p:sldId id="345" r:id="rId31"/>
    <p:sldId id="393" r:id="rId32"/>
    <p:sldId id="288" r:id="rId33"/>
    <p:sldId id="398" r:id="rId34"/>
    <p:sldId id="39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89988" autoAdjust="0"/>
  </p:normalViewPr>
  <p:slideViewPr>
    <p:cSldViewPr snapToGrid="0">
      <p:cViewPr varScale="1">
        <p:scale>
          <a:sx n="108" d="100"/>
          <a:sy n="108" d="100"/>
        </p:scale>
        <p:origin x="120" y="192"/>
      </p:cViewPr>
      <p:guideLst>
        <p:guide orient="horz" pos="2160"/>
        <p:guide pos="3840"/>
      </p:guideLst>
    </p:cSldViewPr>
  </p:slideViewPr>
  <p:notesTextViewPr>
    <p:cViewPr>
      <p:scale>
        <a:sx n="3" d="2"/>
        <a:sy n="3" d="2"/>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2C7DBC-377B-4FCF-A007-D6FF50A7A525}" type="datetimeFigureOut">
              <a:rPr lang="en-US" smtClean="0"/>
              <a:pPr/>
              <a:t>11/26/2023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5C2D97-3BE1-47F7-BB0D-4B042F56804E}" type="slidenum">
              <a:rPr lang="en-US" smtClean="0"/>
              <a:pPr/>
              <a:t>‹#›</a:t>
            </a:fld>
            <a:endParaRPr lang="en-US"/>
          </a:p>
        </p:txBody>
      </p:sp>
    </p:spTree>
    <p:extLst>
      <p:ext uri="{BB962C8B-B14F-4D97-AF65-F5344CB8AC3E}">
        <p14:creationId xmlns:p14="http://schemas.microsoft.com/office/powerpoint/2010/main" val="2682869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C48A54-CDD9-432B-BBDB-312D921B1DA1}" type="datetimeFigureOut">
              <a:rPr lang="en-US" smtClean="0"/>
              <a:pPr/>
              <a:t>11/26/2023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B7F35-741D-414F-A959-69F8861D6257}" type="slidenum">
              <a:rPr lang="en-US" smtClean="0"/>
              <a:pPr/>
              <a:t>‹#›</a:t>
            </a:fld>
            <a:endParaRPr lang="en-US"/>
          </a:p>
        </p:txBody>
      </p:sp>
    </p:spTree>
    <p:extLst>
      <p:ext uri="{BB962C8B-B14F-4D97-AF65-F5344CB8AC3E}">
        <p14:creationId xmlns:p14="http://schemas.microsoft.com/office/powerpoint/2010/main" val="709139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6B7F35-741D-414F-A959-69F8861D6257}" type="slidenum">
              <a:rPr lang="en-US" smtClean="0"/>
              <a:pPr/>
              <a:t>1</a:t>
            </a:fld>
            <a:endParaRPr lang="en-US"/>
          </a:p>
        </p:txBody>
      </p:sp>
    </p:spTree>
    <p:extLst>
      <p:ext uri="{BB962C8B-B14F-4D97-AF65-F5344CB8AC3E}">
        <p14:creationId xmlns:p14="http://schemas.microsoft.com/office/powerpoint/2010/main" val="871394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6B7F35-741D-414F-A959-69F8861D6257}" type="slidenum">
              <a:rPr lang="en-US" smtClean="0"/>
              <a:pPr/>
              <a:t>28</a:t>
            </a:fld>
            <a:endParaRPr lang="en-US"/>
          </a:p>
        </p:txBody>
      </p:sp>
    </p:spTree>
    <p:extLst>
      <p:ext uri="{BB962C8B-B14F-4D97-AF65-F5344CB8AC3E}">
        <p14:creationId xmlns:p14="http://schemas.microsoft.com/office/powerpoint/2010/main" val="329299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err="1"/>
              <a:t>Furthermore</a:t>
            </a:r>
            <a:r>
              <a:rPr lang="de-DE" sz="1200" dirty="0"/>
              <a:t>, </a:t>
            </a:r>
            <a:r>
              <a:rPr lang="de-DE" sz="1200" dirty="0" err="1"/>
              <a:t>the</a:t>
            </a:r>
            <a:r>
              <a:rPr lang="de-DE" sz="1200" dirty="0"/>
              <a:t> PTP </a:t>
            </a:r>
            <a:r>
              <a:rPr lang="de-DE" sz="1200" dirty="0" err="1"/>
              <a:t>distribution</a:t>
            </a:r>
            <a:r>
              <a:rPr lang="de-DE" sz="1200" dirty="0"/>
              <a:t/>
            </a:r>
            <a:br>
              <a:rPr lang="de-DE" sz="1200" dirty="0"/>
            </a:br>
            <a:r>
              <a:rPr lang="de-DE" sz="1200" dirty="0" err="1"/>
              <a:t>relies</a:t>
            </a:r>
            <a:r>
              <a:rPr lang="de-DE" sz="1200" dirty="0"/>
              <a:t> on </a:t>
            </a:r>
            <a:r>
              <a:rPr lang="de-DE" sz="1200" dirty="0" err="1"/>
              <a:t>phase</a:t>
            </a:r>
            <a:r>
              <a:rPr lang="de-DE" sz="1200" dirty="0"/>
              <a:t> </a:t>
            </a:r>
            <a:r>
              <a:rPr lang="de-DE" sz="1200" dirty="0" err="1"/>
              <a:t>locked</a:t>
            </a:r>
            <a:r>
              <a:rPr lang="de-DE" sz="1200" dirty="0"/>
              <a:t> </a:t>
            </a:r>
            <a:r>
              <a:rPr lang="de-DE" sz="1200" dirty="0" err="1"/>
              <a:t>loops</a:t>
            </a:r>
            <a:r>
              <a:rPr lang="de-DE" sz="1200" dirty="0"/>
              <a:t> </a:t>
            </a:r>
            <a:r>
              <a:rPr lang="de-DE" sz="1200" dirty="0" err="1"/>
              <a:t>to</a:t>
            </a:r>
            <a:r>
              <a:rPr lang="de-DE" sz="1200" dirty="0"/>
              <a:t> </a:t>
            </a:r>
            <a:r>
              <a:rPr lang="de-DE" sz="1200" dirty="0" err="1"/>
              <a:t>provide</a:t>
            </a:r>
            <a:r>
              <a:rPr lang="de-DE" sz="1200" dirty="0"/>
              <a:t> </a:t>
            </a:r>
            <a:r>
              <a:rPr lang="de-DE" sz="1200" dirty="0" err="1"/>
              <a:t>synchronization</a:t>
            </a:r>
            <a:r>
              <a:rPr lang="de-DE" sz="1200" dirty="0"/>
              <a:t> </a:t>
            </a:r>
            <a:r>
              <a:rPr lang="de-DE" sz="1200" dirty="0" err="1"/>
              <a:t>and</a:t>
            </a:r>
            <a:r>
              <a:rPr lang="de-DE" sz="1200" dirty="0"/>
              <a:t> </a:t>
            </a:r>
            <a:r>
              <a:rPr lang="de-DE" sz="1200" dirty="0" err="1"/>
              <a:t>correctly</a:t>
            </a:r>
            <a:r>
              <a:rPr lang="de-DE" sz="1200" dirty="0"/>
              <a:t> </a:t>
            </a:r>
            <a:r>
              <a:rPr lang="de-DE" sz="1200" dirty="0" err="1"/>
              <a:t>specified</a:t>
            </a:r>
            <a:r>
              <a:rPr lang="de-DE" sz="1200" dirty="0"/>
              <a:t> PTP-aware Ethernet </a:t>
            </a:r>
            <a:r>
              <a:rPr lang="de-DE" sz="1200" dirty="0" err="1"/>
              <a:t>switches</a:t>
            </a:r>
            <a:r>
              <a:rPr lang="de-DE" sz="1200" dirty="0"/>
              <a:t>. </a:t>
            </a:r>
            <a:r>
              <a:rPr lang="de-DE" sz="1200" dirty="0" err="1"/>
              <a:t>Now</a:t>
            </a:r>
            <a:r>
              <a:rPr lang="de-DE" sz="1200" dirty="0"/>
              <a:t> </a:t>
            </a:r>
            <a:r>
              <a:rPr lang="de-DE" sz="1200" dirty="0" err="1"/>
              <a:t>we</a:t>
            </a:r>
            <a:r>
              <a:rPr lang="de-DE" sz="1200" dirty="0"/>
              <a:t> </a:t>
            </a:r>
            <a:r>
              <a:rPr lang="de-DE" sz="1200" dirty="0" err="1"/>
              <a:t>have</a:t>
            </a:r>
            <a:r>
              <a:rPr lang="de-DE" sz="1200" dirty="0"/>
              <a:t> an </a:t>
            </a:r>
            <a:r>
              <a:rPr lang="de-DE" sz="1200" dirty="0" err="1"/>
              <a:t>asynchronous</a:t>
            </a:r>
            <a:r>
              <a:rPr lang="de-DE" sz="1200" dirty="0"/>
              <a:t> PTP </a:t>
            </a:r>
            <a:r>
              <a:rPr lang="de-DE" sz="1200" dirty="0" err="1"/>
              <a:t>system</a:t>
            </a:r>
            <a:r>
              <a:rPr lang="de-DE" sz="1200" dirty="0"/>
              <a:t> </a:t>
            </a:r>
            <a:r>
              <a:rPr lang="de-DE" sz="1200" dirty="0" err="1"/>
              <a:t>that</a:t>
            </a:r>
            <a:r>
              <a:rPr lang="de-DE" sz="1200" dirty="0"/>
              <a:t> </a:t>
            </a:r>
            <a:r>
              <a:rPr lang="de-DE" sz="1200" dirty="0" err="1"/>
              <a:t>has</a:t>
            </a:r>
            <a:r>
              <a:rPr lang="de-DE" sz="1200" dirty="0"/>
              <a:t> </a:t>
            </a:r>
            <a:r>
              <a:rPr lang="de-DE" sz="1200" dirty="0" err="1"/>
              <a:t>its</a:t>
            </a:r>
            <a:r>
              <a:rPr lang="de-DE" sz="1200" dirty="0"/>
              <a:t> </a:t>
            </a:r>
            <a:r>
              <a:rPr lang="de-DE" sz="1200" dirty="0" err="1"/>
              <a:t>own</a:t>
            </a:r>
            <a:r>
              <a:rPr lang="de-DE" sz="1200" dirty="0"/>
              <a:t> variable </a:t>
            </a:r>
            <a:r>
              <a:rPr lang="de-DE" sz="1200" dirty="0" err="1"/>
              <a:t>jitter</a:t>
            </a:r>
            <a:r>
              <a:rPr lang="de-DE" sz="1200" dirty="0"/>
              <a:t> </a:t>
            </a:r>
            <a:r>
              <a:rPr lang="de-DE" sz="1200" dirty="0" err="1"/>
              <a:t>influenced</a:t>
            </a:r>
            <a:r>
              <a:rPr lang="de-DE" sz="1200" dirty="0"/>
              <a:t> </a:t>
            </a:r>
            <a:r>
              <a:rPr lang="de-DE" sz="1200" dirty="0" err="1"/>
              <a:t>by</a:t>
            </a:r>
            <a:r>
              <a:rPr lang="de-DE" sz="1200" dirty="0"/>
              <a:t> Ethernet </a:t>
            </a:r>
            <a:r>
              <a:rPr lang="de-DE" sz="1200" dirty="0" err="1"/>
              <a:t>switches</a:t>
            </a:r>
            <a:r>
              <a:rPr lang="de-DE" sz="1200" dirty="0"/>
              <a:t>, </a:t>
            </a:r>
            <a:r>
              <a:rPr lang="de-DE" sz="1200" dirty="0" err="1"/>
              <a:t>transmission</a:t>
            </a:r>
            <a:r>
              <a:rPr lang="de-DE" sz="1200" dirty="0"/>
              <a:t> </a:t>
            </a:r>
            <a:r>
              <a:rPr lang="de-DE" sz="1200" dirty="0" err="1"/>
              <a:t>lines</a:t>
            </a:r>
            <a:r>
              <a:rPr lang="de-DE" sz="1200" dirty="0"/>
              <a:t>, </a:t>
            </a:r>
            <a:r>
              <a:rPr lang="de-DE" sz="1200" dirty="0" err="1"/>
              <a:t>and</a:t>
            </a:r>
            <a:r>
              <a:rPr lang="de-DE" sz="1200" dirty="0"/>
              <a:t> terminal </a:t>
            </a:r>
            <a:r>
              <a:rPr lang="de-DE" sz="1200" dirty="0" err="1"/>
              <a:t>equipment</a:t>
            </a:r>
            <a:r>
              <a:rPr lang="de-DE" sz="1200" dirty="0"/>
              <a:t>, </a:t>
            </a:r>
            <a:r>
              <a:rPr lang="de-DE" sz="1200" dirty="0" err="1"/>
              <a:t>as</a:t>
            </a:r>
            <a:r>
              <a:rPr lang="de-DE" sz="1200" dirty="0"/>
              <a:t> </a:t>
            </a:r>
            <a:r>
              <a:rPr lang="de-DE" sz="1200" dirty="0" err="1"/>
              <a:t>well</a:t>
            </a:r>
            <a:r>
              <a:rPr lang="de-DE" sz="1200" dirty="0"/>
              <a:t> </a:t>
            </a:r>
            <a:r>
              <a:rPr lang="de-DE" sz="1200" dirty="0" err="1"/>
              <a:t>as</a:t>
            </a:r>
            <a:r>
              <a:rPr lang="de-DE" sz="1200" dirty="0"/>
              <a:t> a </a:t>
            </a:r>
            <a:r>
              <a:rPr lang="de-DE" sz="1200" dirty="0" err="1"/>
              <a:t>synchronous</a:t>
            </a:r>
            <a:r>
              <a:rPr lang="de-DE" sz="1200" dirty="0"/>
              <a:t> SDI </a:t>
            </a:r>
            <a:r>
              <a:rPr lang="de-DE" sz="1200" dirty="0" err="1"/>
              <a:t>system</a:t>
            </a:r>
            <a:r>
              <a:rPr lang="de-DE" sz="1200" dirty="0"/>
              <a:t>. </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FE09759-4629-4A50-9035-AAE40D89B43E}" type="slidenum">
              <a:rPr lang="en-GB" altLang="ja-JP" smtClean="0"/>
              <a:pPr>
                <a:defRPr/>
              </a:pPr>
              <a:t>3</a:t>
            </a:fld>
            <a:endParaRPr lang="en-GB" altLang="ja-JP"/>
          </a:p>
        </p:txBody>
      </p:sp>
    </p:spTree>
    <p:extLst>
      <p:ext uri="{BB962C8B-B14F-4D97-AF65-F5344CB8AC3E}">
        <p14:creationId xmlns:p14="http://schemas.microsoft.com/office/powerpoint/2010/main" val="876090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EBF2EC-3311-0D4C-933C-3685515D7700}" type="slidenum">
              <a:rPr lang="en-US" smtClean="0"/>
              <a:t>6</a:t>
            </a:fld>
            <a:endParaRPr lang="en-US"/>
          </a:p>
        </p:txBody>
      </p:sp>
    </p:spTree>
    <p:extLst>
      <p:ext uri="{BB962C8B-B14F-4D97-AF65-F5344CB8AC3E}">
        <p14:creationId xmlns:p14="http://schemas.microsoft.com/office/powerpoint/2010/main" val="1351421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52725" y="531813"/>
            <a:ext cx="4733925" cy="26638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2F06242-2B57-41CB-A3F9-22F0DEEA04A9}" type="slidenum">
              <a:rPr lang="en-US" altLang="ja-JP" smtClean="0"/>
              <a:pPr>
                <a:defRPr/>
              </a:pPr>
              <a:t>11</a:t>
            </a:fld>
            <a:endParaRPr lang="en-US" altLang="ja-JP"/>
          </a:p>
        </p:txBody>
      </p:sp>
    </p:spTree>
    <p:extLst>
      <p:ext uri="{BB962C8B-B14F-4D97-AF65-F5344CB8AC3E}">
        <p14:creationId xmlns:p14="http://schemas.microsoft.com/office/powerpoint/2010/main" val="505921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52725" y="531813"/>
            <a:ext cx="4733925" cy="26638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2F06242-2B57-41CB-A3F9-22F0DEEA04A9}" type="slidenum">
              <a:rPr lang="en-US" altLang="ja-JP" smtClean="0"/>
              <a:pPr>
                <a:defRPr/>
              </a:pPr>
              <a:t>12</a:t>
            </a:fld>
            <a:endParaRPr lang="en-US" altLang="ja-JP"/>
          </a:p>
        </p:txBody>
      </p:sp>
    </p:spTree>
    <p:extLst>
      <p:ext uri="{BB962C8B-B14F-4D97-AF65-F5344CB8AC3E}">
        <p14:creationId xmlns:p14="http://schemas.microsoft.com/office/powerpoint/2010/main" val="1159678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6B7F35-741D-414F-A959-69F8861D6257}" type="slidenum">
              <a:rPr lang="en-US" smtClean="0"/>
              <a:pPr/>
              <a:t>13</a:t>
            </a:fld>
            <a:endParaRPr lang="en-US"/>
          </a:p>
        </p:txBody>
      </p:sp>
    </p:spTree>
    <p:extLst>
      <p:ext uri="{BB962C8B-B14F-4D97-AF65-F5344CB8AC3E}">
        <p14:creationId xmlns:p14="http://schemas.microsoft.com/office/powerpoint/2010/main" val="267022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6B7F35-741D-414F-A959-69F8861D6257}" type="slidenum">
              <a:rPr lang="en-US" smtClean="0"/>
              <a:pPr/>
              <a:t>14</a:t>
            </a:fld>
            <a:endParaRPr lang="en-US"/>
          </a:p>
        </p:txBody>
      </p:sp>
    </p:spTree>
    <p:extLst>
      <p:ext uri="{BB962C8B-B14F-4D97-AF65-F5344CB8AC3E}">
        <p14:creationId xmlns:p14="http://schemas.microsoft.com/office/powerpoint/2010/main" val="134782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6B7F35-741D-414F-A959-69F8861D6257}" type="slidenum">
              <a:rPr lang="en-US" smtClean="0"/>
              <a:pPr/>
              <a:t>17</a:t>
            </a:fld>
            <a:endParaRPr lang="en-US"/>
          </a:p>
        </p:txBody>
      </p:sp>
    </p:spTree>
    <p:extLst>
      <p:ext uri="{BB962C8B-B14F-4D97-AF65-F5344CB8AC3E}">
        <p14:creationId xmlns:p14="http://schemas.microsoft.com/office/powerpoint/2010/main" val="3955326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EAV – End of Active Video</a:t>
            </a:r>
          </a:p>
          <a:p>
            <a:endParaRPr lang="en-US" dirty="0"/>
          </a:p>
          <a:p>
            <a:r>
              <a:rPr lang="en-US" dirty="0"/>
              <a:t>SAV – Start of Active Video</a:t>
            </a:r>
          </a:p>
          <a:p>
            <a:endParaRPr lang="en-US" dirty="0"/>
          </a:p>
          <a:p>
            <a:r>
              <a:rPr lang="en-US" dirty="0"/>
              <a:t>Mbit – Marker Bit </a:t>
            </a:r>
          </a:p>
        </p:txBody>
      </p:sp>
    </p:spTree>
    <p:extLst>
      <p:ext uri="{BB962C8B-B14F-4D97-AF65-F5344CB8AC3E}">
        <p14:creationId xmlns:p14="http://schemas.microsoft.com/office/powerpoint/2010/main" val="392220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30828" y="365125"/>
            <a:ext cx="8098971" cy="500289"/>
          </a:xfrm>
        </p:spPr>
        <p:txBody>
          <a:bodyPr/>
          <a:lstStyle>
            <a:lvl1pPr algn="ctr">
              <a:defRPr sz="4000" b="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FF0000"/>
              </a:buClr>
              <a:defRPr/>
            </a:lvl1pPr>
            <a:lvl2pPr>
              <a:buClr>
                <a:srgbClr val="FF0000"/>
              </a:buClr>
              <a:defRPr/>
            </a:lvl2pPr>
            <a:lvl3pPr>
              <a:buClr>
                <a:srgbClr val="FF0000"/>
              </a:buClr>
              <a:defRPr/>
            </a:lvl3pPr>
            <a:lvl4pPr>
              <a:buClr>
                <a:srgbClr val="FF0000"/>
              </a:buClr>
              <a:defRPr/>
            </a:lvl4pPr>
            <a:lvl5pPr>
              <a:buClr>
                <a:srgbClr val="FF00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pPr>
              <a:defRPr/>
            </a:pPr>
            <a:fld id="{E256E0DD-EA28-47C9-81DF-46350C7B962C}" type="slidenum">
              <a:rPr lang="en-US" smtClean="0">
                <a:solidFill>
                  <a:srgbClr val="21076A"/>
                </a:solidFill>
              </a:rPr>
              <a:pPr>
                <a:defRPr/>
              </a:pPr>
              <a:t>‹#›</a:t>
            </a:fld>
            <a:endParaRPr lang="en-US" dirty="0">
              <a:solidFill>
                <a:srgbClr val="21076A"/>
              </a:solidFill>
            </a:endParaRPr>
          </a:p>
        </p:txBody>
      </p:sp>
    </p:spTree>
    <p:extLst>
      <p:ext uri="{BB962C8B-B14F-4D97-AF65-F5344CB8AC3E}">
        <p14:creationId xmlns:p14="http://schemas.microsoft.com/office/powerpoint/2010/main" val="24376229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020084B0-04DE-4CD4-90B3-2D69F41D1D0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81332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4"/>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7"/>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72EEDFF-A718-41FD-9DBD-E29ED207AF3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7007141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1" y="1341443"/>
            <a:ext cx="5384800"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341443"/>
            <a:ext cx="5384800"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DE3ECB31-5446-4EBC-8FB8-CB45DB0CC82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59585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4639"/>
            <a:ext cx="109728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3" y="1535116"/>
            <a:ext cx="5386917" cy="6397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76" y="1535116"/>
            <a:ext cx="5389033" cy="6397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E8F658C9-6E40-4621-8267-6A2FE99E69A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650126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タイトルのみ">
    <p:bg>
      <p:bgPr>
        <a:solidFill>
          <a:srgbClr val="FFFFFF"/>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851CBAB9-1919-4BBF-AEE7-F942014D8E9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2911254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C21B0496-BB40-493A-AF72-D80B484F0D1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13659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9" y="273053"/>
            <a:ext cx="4011084" cy="1162051"/>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5" y="273056"/>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9" y="1435107"/>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DA70F751-0BD7-43EF-A482-38EBF08767C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87808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3"/>
            <a:ext cx="7315200" cy="566739"/>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2389717" y="5367342"/>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95D7B309-8E35-455D-93FA-5127C73678E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29055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1E93A5C-1914-4EEA-AB6E-88745D416B5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21524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2"/>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1" y="274642"/>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38811E8A-B8F2-4BC2-913B-E96E666AFFC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60430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6771" y="365125"/>
            <a:ext cx="8254094" cy="549275"/>
          </a:xfrm>
        </p:spPr>
        <p:txBody>
          <a:bodyPr>
            <a:noAutofit/>
          </a:bodyPr>
          <a:lstStyle>
            <a:lvl1pPr algn="ctr">
              <a:defRPr sz="4000" b="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FA230A85-1181-4FF3-B428-3A019CDC0771}" type="datetime1">
              <a:rPr lang="en-US" altLang="en-US" smtClean="0">
                <a:solidFill>
                  <a:srgbClr val="21076A"/>
                </a:solidFill>
              </a:rPr>
              <a:pPr>
                <a:defRPr/>
              </a:pPr>
              <a:t>11/26/2023</a:t>
            </a:fld>
            <a:endParaRPr lang="en-US" altLang="en-US" dirty="0">
              <a:solidFill>
                <a:srgbClr val="21076A"/>
              </a:solidFill>
            </a:endParaRPr>
          </a:p>
        </p:txBody>
      </p:sp>
      <p:sp>
        <p:nvSpPr>
          <p:cNvPr id="6" name="Footer Placeholder 5"/>
          <p:cNvSpPr>
            <a:spLocks noGrp="1"/>
          </p:cNvSpPr>
          <p:nvPr>
            <p:ph type="ftr" sz="quarter" idx="11"/>
          </p:nvPr>
        </p:nvSpPr>
        <p:spPr/>
        <p:txBody>
          <a:bodyPr/>
          <a:lstStyle/>
          <a:p>
            <a:pPr>
              <a:defRPr/>
            </a:pPr>
            <a:r>
              <a:rPr lang="en-US" altLang="en-US" smtClean="0">
                <a:solidFill>
                  <a:srgbClr val="21076A"/>
                </a:solidFill>
              </a:rPr>
              <a:t>CCBE 2013</a:t>
            </a:r>
            <a:endParaRPr lang="en-US" altLang="en-US" dirty="0">
              <a:solidFill>
                <a:srgbClr val="21076A"/>
              </a:solidFill>
            </a:endParaRPr>
          </a:p>
        </p:txBody>
      </p:sp>
      <p:sp>
        <p:nvSpPr>
          <p:cNvPr id="7" name="Slide Number Placeholder 6"/>
          <p:cNvSpPr>
            <a:spLocks noGrp="1"/>
          </p:cNvSpPr>
          <p:nvPr>
            <p:ph type="sldNum" sz="quarter" idx="12"/>
          </p:nvPr>
        </p:nvSpPr>
        <p:spPr/>
        <p:txBody>
          <a:bodyPr/>
          <a:lstStyle/>
          <a:p>
            <a:pPr>
              <a:defRPr/>
            </a:pPr>
            <a:fld id="{EBA00884-593C-41F9-9B7A-2491CD0FC367}" type="slidenum">
              <a:rPr lang="en-US" altLang="en-US" smtClean="0">
                <a:solidFill>
                  <a:srgbClr val="21076A"/>
                </a:solidFill>
              </a:rPr>
              <a:pPr>
                <a:defRPr/>
              </a:pPr>
              <a:t>‹#›</a:t>
            </a:fld>
            <a:endParaRPr lang="en-US" altLang="en-US" dirty="0">
              <a:solidFill>
                <a:srgbClr val="21076A"/>
              </a:solidFill>
            </a:endParaRPr>
          </a:p>
        </p:txBody>
      </p:sp>
    </p:spTree>
    <p:extLst>
      <p:ext uri="{BB962C8B-B14F-4D97-AF65-F5344CB8AC3E}">
        <p14:creationId xmlns:p14="http://schemas.microsoft.com/office/powerpoint/2010/main" val="28021143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4641"/>
            <a:ext cx="10972800" cy="777874"/>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609601" y="1341443"/>
            <a:ext cx="10972800" cy="4784725"/>
          </a:xfrm>
        </p:spPr>
        <p:txBody>
          <a:bodyPr/>
          <a:lstStyle/>
          <a:p>
            <a:endParaRPr lang="ja-JP" altLang="en-US"/>
          </a:p>
        </p:txBody>
      </p:sp>
      <p:sp>
        <p:nvSpPr>
          <p:cNvPr id="4" name="日付プレースホルダー 3"/>
          <p:cNvSpPr>
            <a:spLocks noGrp="1"/>
          </p:cNvSpPr>
          <p:nvPr>
            <p:ph type="dt" sz="half" idx="10"/>
          </p:nvPr>
        </p:nvSpPr>
        <p:spPr>
          <a:xfrm>
            <a:off x="609600" y="6245230"/>
            <a:ext cx="2844800" cy="476251"/>
          </a:xfrm>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a:xfrm>
            <a:off x="4165601" y="6245230"/>
            <a:ext cx="3860800" cy="476251"/>
          </a:xfrm>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a:xfrm>
            <a:off x="8737601" y="6245230"/>
            <a:ext cx="2844800" cy="476251"/>
          </a:xfrm>
        </p:spPr>
        <p:txBody>
          <a:bodyPr/>
          <a:lstStyle>
            <a:lvl1pPr>
              <a:defRPr/>
            </a:lvl1pPr>
          </a:lstStyle>
          <a:p>
            <a:fld id="{39F71B71-F10F-411C-9C9D-336CB8442DF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87464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1_白紙2">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9120D49E-CA28-440B-BD4B-2BEE12FA47EE}" type="datetime1">
              <a:rPr lang="ja-JP" altLang="en-US" smtClean="0">
                <a:solidFill>
                  <a:srgbClr val="000000"/>
                </a:solidFill>
              </a:rPr>
              <a:pPr/>
              <a:t>2023/11/26</a:t>
            </a:fld>
            <a:endParaRPr lang="ja-JP" altLang="en-US" dirty="0">
              <a:solidFill>
                <a:srgbClr val="000000"/>
              </a:solidFill>
            </a:endParaRPr>
          </a:p>
        </p:txBody>
      </p:sp>
      <p:sp>
        <p:nvSpPr>
          <p:cNvPr id="4" name="フッター プレースホルダー 3"/>
          <p:cNvSpPr>
            <a:spLocks noGrp="1"/>
          </p:cNvSpPr>
          <p:nvPr>
            <p:ph type="ftr" sz="quarter" idx="11"/>
          </p:nvPr>
        </p:nvSpPr>
        <p:spPr/>
        <p:txBody>
          <a:bodyPr/>
          <a:lstStyle/>
          <a:p>
            <a:r>
              <a:rPr lang="en-US" altLang="ja-JP">
                <a:solidFill>
                  <a:srgbClr val="000000"/>
                </a:solidFill>
              </a:rPr>
              <a:t>© Leader Electronics Corporation</a:t>
            </a:r>
            <a:endParaRPr lang="ja-JP" altLang="en-US" dirty="0">
              <a:solidFill>
                <a:srgbClr val="000000"/>
              </a:solidFill>
            </a:endParaRPr>
          </a:p>
        </p:txBody>
      </p:sp>
      <p:sp>
        <p:nvSpPr>
          <p:cNvPr id="5" name="スライド番号プレースホルダー 4"/>
          <p:cNvSpPr>
            <a:spLocks noGrp="1"/>
          </p:cNvSpPr>
          <p:nvPr>
            <p:ph type="sldNum" sz="quarter" idx="12"/>
          </p:nvPr>
        </p:nvSpPr>
        <p:spPr/>
        <p:txBody>
          <a:bodyPr/>
          <a:lstStyle/>
          <a:p>
            <a:fld id="{5A60E3B8-5C40-4234-8245-B0844FAD22CF}" type="slidenum">
              <a:rPr lang="ja-JP" altLang="en-US" smtClean="0">
                <a:solidFill>
                  <a:srgbClr val="000000"/>
                </a:solidFill>
              </a:rPr>
              <a:pPr/>
              <a:t>‹#›</a:t>
            </a:fld>
            <a:endParaRPr lang="ja-JP" altLang="en-US" dirty="0">
              <a:solidFill>
                <a:srgbClr val="000000"/>
              </a:solidFill>
            </a:endParaRPr>
          </a:p>
        </p:txBody>
      </p:sp>
    </p:spTree>
    <p:extLst>
      <p:ext uri="{BB962C8B-B14F-4D97-AF65-F5344CB8AC3E}">
        <p14:creationId xmlns:p14="http://schemas.microsoft.com/office/powerpoint/2010/main" val="34853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srgbClr val="21076A"/>
              </a:solidFill>
            </a:endParaRPr>
          </a:p>
        </p:txBody>
      </p:sp>
      <p:sp>
        <p:nvSpPr>
          <p:cNvPr id="3" name="Footer Placeholder 2"/>
          <p:cNvSpPr>
            <a:spLocks noGrp="1"/>
          </p:cNvSpPr>
          <p:nvPr>
            <p:ph type="ftr" sz="quarter" idx="11"/>
          </p:nvPr>
        </p:nvSpPr>
        <p:spPr/>
        <p:txBody>
          <a:bodyPr/>
          <a:lstStyle/>
          <a:p>
            <a:pPr>
              <a:defRPr/>
            </a:pPr>
            <a:endParaRPr lang="en-US" dirty="0">
              <a:solidFill>
                <a:srgbClr val="21076A"/>
              </a:solidFill>
            </a:endParaRPr>
          </a:p>
        </p:txBody>
      </p:sp>
      <p:sp>
        <p:nvSpPr>
          <p:cNvPr id="4" name="Slide Number Placeholder 3"/>
          <p:cNvSpPr>
            <a:spLocks noGrp="1"/>
          </p:cNvSpPr>
          <p:nvPr>
            <p:ph type="sldNum" sz="quarter" idx="12"/>
          </p:nvPr>
        </p:nvSpPr>
        <p:spPr/>
        <p:txBody>
          <a:bodyPr/>
          <a:lstStyle/>
          <a:p>
            <a:pPr>
              <a:defRPr/>
            </a:pPr>
            <a:fld id="{EFBD964D-77FA-4741-A98C-7BE16281E9F6}" type="slidenum">
              <a:rPr lang="en-US" smtClean="0">
                <a:solidFill>
                  <a:srgbClr val="21076A"/>
                </a:solidFill>
              </a:rPr>
              <a:pPr>
                <a:defRPr/>
              </a:pPr>
              <a:t>‹#›</a:t>
            </a:fld>
            <a:endParaRPr lang="en-US" dirty="0">
              <a:solidFill>
                <a:srgbClr val="21076A"/>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5630" y="255851"/>
            <a:ext cx="1326641" cy="479409"/>
          </a:xfrm>
          <a:prstGeom prst="rect">
            <a:avLst/>
          </a:prstGeom>
        </p:spPr>
      </p:pic>
    </p:spTree>
    <p:extLst>
      <p:ext uri="{BB962C8B-B14F-4D97-AF65-F5344CB8AC3E}">
        <p14:creationId xmlns:p14="http://schemas.microsoft.com/office/powerpoint/2010/main" val="15580773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a:xfrm>
            <a:off x="1861456" y="365125"/>
            <a:ext cx="8409215" cy="549275"/>
          </a:xfrm>
        </p:spPr>
        <p:txBody>
          <a:bodyPr>
            <a:noAutofit/>
          </a:bodyPr>
          <a:lstStyle>
            <a:lvl1pPr algn="ctr">
              <a:defRPr sz="40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8013" y="1598968"/>
            <a:ext cx="10968037" cy="4573232"/>
          </a:xfrm>
        </p:spPr>
        <p:txBody>
          <a:bodyPr/>
          <a:lstStyle>
            <a:lvl1pPr>
              <a:spcBef>
                <a:spcPts val="1800"/>
              </a:spcBef>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solidFill>
                <a:srgbClr val="21076A"/>
              </a:solidFill>
            </a:endParaRPr>
          </a:p>
        </p:txBody>
      </p:sp>
      <p:sp>
        <p:nvSpPr>
          <p:cNvPr id="6" name="Slide Number Placeholder 5"/>
          <p:cNvSpPr>
            <a:spLocks noGrp="1"/>
          </p:cNvSpPr>
          <p:nvPr>
            <p:ph type="sldNum" sz="quarter" idx="12"/>
          </p:nvPr>
        </p:nvSpPr>
        <p:spPr/>
        <p:txBody>
          <a:bodyPr/>
          <a:lstStyle/>
          <a:p>
            <a:fld id="{D04C646A-21F2-4982-A82E-3CAE6AE06C52}" type="slidenum">
              <a:rPr lang="en-US" smtClean="0">
                <a:solidFill>
                  <a:srgbClr val="21076A"/>
                </a:solidFill>
              </a:rPr>
              <a:pPr/>
              <a:t>‹#›</a:t>
            </a:fld>
            <a:endParaRPr lang="en-US" dirty="0">
              <a:solidFill>
                <a:srgbClr val="21076A"/>
              </a:solidFill>
            </a:endParaRPr>
          </a:p>
        </p:txBody>
      </p:sp>
      <p:sp>
        <p:nvSpPr>
          <p:cNvPr id="10" name="Text Placeholder 9"/>
          <p:cNvSpPr>
            <a:spLocks noGrp="1"/>
          </p:cNvSpPr>
          <p:nvPr>
            <p:ph type="body" sz="quarter" idx="13"/>
          </p:nvPr>
        </p:nvSpPr>
        <p:spPr>
          <a:xfrm>
            <a:off x="608013" y="1157218"/>
            <a:ext cx="10974387" cy="340278"/>
          </a:xfrm>
        </p:spPr>
        <p:txBody>
          <a:bodyPr/>
          <a:lstStyle>
            <a:lvl1pPr marL="0" indent="0">
              <a:lnSpc>
                <a:spcPts val="2400"/>
              </a:lnSpc>
              <a:buNone/>
              <a:defRPr sz="2200" cap="all" baseline="0">
                <a:solidFill>
                  <a:srgbClr val="1AB5D7"/>
                </a:solidFill>
              </a:defRPr>
            </a:lvl1pPr>
          </a:lstStyle>
          <a:p>
            <a:pPr lvl="0"/>
            <a:r>
              <a:rPr lang="en-US" dirty="0" smtClean="0"/>
              <a:t>Click to edit Master text styles</a:t>
            </a:r>
          </a:p>
        </p:txBody>
      </p:sp>
    </p:spTree>
    <p:extLst>
      <p:ext uri="{BB962C8B-B14F-4D97-AF65-F5344CB8AC3E}">
        <p14:creationId xmlns:p14="http://schemas.microsoft.com/office/powerpoint/2010/main" val="382234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47157" y="365125"/>
            <a:ext cx="8548008" cy="530225"/>
          </a:xfrm>
        </p:spPr>
        <p:txBody>
          <a:bodyPr>
            <a:noAutofit/>
          </a:bodyPr>
          <a:lstStyle>
            <a:lvl1pPr algn="ctr">
              <a:defRPr sz="4000" b="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5085" y="1747598"/>
            <a:ext cx="11262783" cy="4372133"/>
          </a:xfrm>
          <a:prstGeom prst="rect">
            <a:avLst/>
          </a:prstGeom>
        </p:spPr>
        <p:txBody>
          <a:bodyPr/>
          <a:lstStyle>
            <a:lvl1pPr>
              <a:lnSpc>
                <a:spcPts val="2600"/>
              </a:lnSpc>
              <a:spcBef>
                <a:spcPts val="1800"/>
              </a:spcBef>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2234FF-A0AC-4E2E-AE7A-F6AE9BCEBA2D}" type="datetime3">
              <a:rPr lang="en-US" smtClean="0">
                <a:solidFill>
                  <a:srgbClr val="21076A"/>
                </a:solidFill>
              </a:rPr>
              <a:pPr/>
              <a:t>26 November 2023</a:t>
            </a:fld>
            <a:endParaRPr lang="en-US" dirty="0">
              <a:solidFill>
                <a:srgbClr val="21076A"/>
              </a:solidFill>
            </a:endParaRPr>
          </a:p>
        </p:txBody>
      </p:sp>
      <p:sp>
        <p:nvSpPr>
          <p:cNvPr id="5" name="Footer Placeholder 4"/>
          <p:cNvSpPr>
            <a:spLocks noGrp="1"/>
          </p:cNvSpPr>
          <p:nvPr>
            <p:ph type="ftr" sz="quarter" idx="11"/>
          </p:nvPr>
        </p:nvSpPr>
        <p:spPr/>
        <p:txBody>
          <a:bodyPr/>
          <a:lstStyle/>
          <a:p>
            <a:endParaRPr lang="en-US" dirty="0">
              <a:solidFill>
                <a:srgbClr val="21076A"/>
              </a:solidFill>
            </a:endParaRPr>
          </a:p>
        </p:txBody>
      </p:sp>
      <p:sp>
        <p:nvSpPr>
          <p:cNvPr id="6" name="Slide Number Placeholder 5"/>
          <p:cNvSpPr>
            <a:spLocks noGrp="1"/>
          </p:cNvSpPr>
          <p:nvPr>
            <p:ph type="sldNum" sz="quarter" idx="12"/>
          </p:nvPr>
        </p:nvSpPr>
        <p:spPr/>
        <p:txBody>
          <a:bodyPr/>
          <a:lstStyle/>
          <a:p>
            <a:fld id="{D04C646A-21F2-4982-A82E-3CAE6AE06C52}" type="slidenum">
              <a:rPr lang="en-US" smtClean="0">
                <a:solidFill>
                  <a:srgbClr val="21076A"/>
                </a:solidFill>
              </a:rPr>
              <a:pPr/>
              <a:t>‹#›</a:t>
            </a:fld>
            <a:endParaRPr lang="en-US" dirty="0">
              <a:solidFill>
                <a:srgbClr val="21076A"/>
              </a:solidFill>
            </a:endParaRPr>
          </a:p>
        </p:txBody>
      </p:sp>
      <p:sp>
        <p:nvSpPr>
          <p:cNvPr id="7" name="Text Placeholder 9"/>
          <p:cNvSpPr>
            <a:spLocks noGrp="1"/>
          </p:cNvSpPr>
          <p:nvPr>
            <p:ph type="body" sz="quarter" idx="13"/>
          </p:nvPr>
        </p:nvSpPr>
        <p:spPr>
          <a:xfrm>
            <a:off x="455085" y="1099930"/>
            <a:ext cx="11262783" cy="443088"/>
          </a:xfrm>
        </p:spPr>
        <p:txBody>
          <a:bodyPr/>
          <a:lstStyle>
            <a:lvl1pPr marL="0" indent="0">
              <a:lnSpc>
                <a:spcPts val="2400"/>
              </a:lnSpc>
              <a:buNone/>
              <a:defRPr sz="2100" cap="all" baseline="0">
                <a:solidFill>
                  <a:srgbClr val="1AB5D7"/>
                </a:solidFill>
              </a:defRPr>
            </a:lvl1pPr>
          </a:lstStyle>
          <a:p>
            <a:pPr lvl="0"/>
            <a:r>
              <a:rPr lang="en-US" dirty="0" smtClean="0"/>
              <a:t>Click to edit Master text styles</a:t>
            </a:r>
          </a:p>
        </p:txBody>
      </p:sp>
    </p:spTree>
    <p:extLst>
      <p:ext uri="{BB962C8B-B14F-4D97-AF65-F5344CB8AC3E}">
        <p14:creationId xmlns:p14="http://schemas.microsoft.com/office/powerpoint/2010/main" val="98627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2846" y="600148"/>
            <a:ext cx="4819650" cy="3133725"/>
          </a:xfrm>
          <a:prstGeom prst="rect">
            <a:avLst/>
          </a:prstGeom>
        </p:spPr>
      </p:pic>
      <p:cxnSp>
        <p:nvCxnSpPr>
          <p:cNvPr id="6" name="Straight Connector 5"/>
          <p:cNvCxnSpPr/>
          <p:nvPr userDrawn="1"/>
        </p:nvCxnSpPr>
        <p:spPr>
          <a:xfrm flipV="1">
            <a:off x="3554421" y="2486025"/>
            <a:ext cx="5016500" cy="0"/>
          </a:xfrm>
          <a:prstGeom prst="line">
            <a:avLst/>
          </a:prstGeom>
          <a:ln w="9525">
            <a:solidFill>
              <a:srgbClr val="1AB5D7"/>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3554421" y="2486025"/>
            <a:ext cx="5016500" cy="0"/>
          </a:xfrm>
          <a:prstGeom prst="line">
            <a:avLst/>
          </a:prstGeom>
          <a:ln w="9525">
            <a:solidFill>
              <a:srgbClr val="1AB5D7"/>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3527065" y="3175589"/>
            <a:ext cx="5173598" cy="1316000"/>
          </a:xfrm>
        </p:spPr>
        <p:txBody>
          <a:bodyPr anchor="t"/>
          <a:lstStyle>
            <a:lvl1pPr>
              <a:lnSpc>
                <a:spcPts val="5200"/>
              </a:lnSpc>
              <a:defRPr sz="5100" b="0"/>
            </a:lvl1pPr>
          </a:lstStyle>
          <a:p>
            <a:r>
              <a:rPr lang="en-US" smtClean="0"/>
              <a:t>Click to edit Master title style</a:t>
            </a:r>
            <a:endParaRPr lang="en-US"/>
          </a:p>
        </p:txBody>
      </p:sp>
      <p:sp>
        <p:nvSpPr>
          <p:cNvPr id="11" name="Date Placeholder 3"/>
          <p:cNvSpPr>
            <a:spLocks noGrp="1"/>
          </p:cNvSpPr>
          <p:nvPr>
            <p:ph type="dt" sz="half" idx="10"/>
          </p:nvPr>
        </p:nvSpPr>
        <p:spPr>
          <a:xfrm>
            <a:off x="3541721" y="4752975"/>
            <a:ext cx="2743200" cy="365125"/>
          </a:xfrm>
        </p:spPr>
        <p:txBody>
          <a:bodyPr/>
          <a:lstStyle>
            <a:lvl1pPr>
              <a:defRPr sz="1700" b="0">
                <a:latin typeface="Arial" panose="020B0604020202020204" pitchFamily="34" charset="0"/>
                <a:cs typeface="Arial" panose="020B0604020202020204" pitchFamily="34" charset="0"/>
              </a:defRPr>
            </a:lvl1pPr>
          </a:lstStyle>
          <a:p>
            <a:pPr>
              <a:defRPr/>
            </a:pPr>
            <a:fld id="{883263A7-9885-4532-B558-B87D9703A272}" type="datetime3">
              <a:rPr lang="en-US">
                <a:solidFill>
                  <a:srgbClr val="21076A"/>
                </a:solidFill>
              </a:rPr>
              <a:pPr>
                <a:defRPr/>
              </a:pPr>
              <a:t>26 November 2023</a:t>
            </a:fld>
            <a:endParaRPr lang="en-US" dirty="0">
              <a:solidFill>
                <a:srgbClr val="21076A"/>
              </a:solidFill>
            </a:endParaRPr>
          </a:p>
        </p:txBody>
      </p:sp>
    </p:spTree>
    <p:extLst>
      <p:ext uri="{BB962C8B-B14F-4D97-AF65-F5344CB8AC3E}">
        <p14:creationId xmlns:p14="http://schemas.microsoft.com/office/powerpoint/2010/main" val="36990674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gradFill>
          <a:gsLst>
            <a:gs pos="0">
              <a:schemeClr val="accent1">
                <a:lumMod val="0"/>
                <a:lumOff val="100000"/>
              </a:schemeClr>
            </a:gs>
            <a:gs pos="92391">
              <a:schemeClr val="bg1"/>
            </a:gs>
            <a:gs pos="47000">
              <a:schemeClr val="accent1">
                <a:lumMod val="100000"/>
                <a:alpha val="57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3501" b="91470" l="331" r="96240">
                        <a14:foregroundMark x1="24215" y1="3501" x2="24215" y2="3501"/>
                        <a14:foregroundMark x1="20620" y1="17059" x2="20620" y2="17059"/>
                        <a14:foregroundMark x1="22397" y1="47358" x2="22397" y2="47358"/>
                        <a14:foregroundMark x1="35992" y1="43221" x2="35992" y2="43221"/>
                        <a14:foregroundMark x1="50579" y1="42266" x2="50579" y2="42266"/>
                        <a14:foregroundMark x1="66983" y1="43094" x2="66983" y2="43094"/>
                        <a14:foregroundMark x1="79256" y1="43348" x2="79256" y2="43348"/>
                        <a14:foregroundMark x1="22521" y1="10121" x2="22521" y2="10121"/>
                        <a14:foregroundMark x1="537" y1="58625" x2="537" y2="58625"/>
                        <a14:foregroundMark x1="331" y1="91534" x2="331" y2="91534"/>
                        <a14:foregroundMark x1="96240" y1="58752" x2="96240" y2="58752"/>
                        <a14:foregroundMark x1="63471" y1="41248" x2="63471" y2="41248"/>
                      </a14:backgroundRemoval>
                    </a14:imgEffect>
                  </a14:imgLayer>
                </a14:imgProps>
              </a:ext>
              <a:ext uri="{28A0092B-C50C-407E-A947-70E740481C1C}">
                <a14:useLocalDpi xmlns:a14="http://schemas.microsoft.com/office/drawing/2010/main" val="0"/>
              </a:ext>
            </a:extLst>
          </a:blip>
          <a:stretch>
            <a:fillRect/>
          </a:stretch>
        </p:blipFill>
        <p:spPr>
          <a:xfrm>
            <a:off x="796516" y="325550"/>
            <a:ext cx="10058400" cy="6532450"/>
          </a:xfrm>
          <a:prstGeom prst="rect">
            <a:avLst/>
          </a:prstGeom>
        </p:spPr>
      </p:pic>
    </p:spTree>
    <p:extLst>
      <p:ext uri="{BB962C8B-B14F-4D97-AF65-F5344CB8AC3E}">
        <p14:creationId xmlns:p14="http://schemas.microsoft.com/office/powerpoint/2010/main" val="271443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タイトルのみ">
    <p:bg>
      <p:bgPr>
        <a:solidFill>
          <a:srgbClr val="FFFFFF"/>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851CBAB9-1919-4BBF-AEE7-F942014D8E9D}" type="slidenum">
              <a:rPr lang="en-US" altLang="ja-JP"/>
              <a:pPr/>
              <a:t>‹#›</a:t>
            </a:fld>
            <a:endParaRPr lang="en-US" altLang="ja-JP"/>
          </a:p>
        </p:txBody>
      </p:sp>
    </p:spTree>
    <p:extLst>
      <p:ext uri="{BB962C8B-B14F-4D97-AF65-F5344CB8AC3E}">
        <p14:creationId xmlns:p14="http://schemas.microsoft.com/office/powerpoint/2010/main" val="34922775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914400" y="879481"/>
            <a:ext cx="10363200" cy="1470025"/>
          </a:xfrm>
        </p:spPr>
        <p:txBody>
          <a:bodyPr/>
          <a:lstStyle>
            <a:lvl1pPr>
              <a:defRPr/>
            </a:lvl1pPr>
          </a:lstStyle>
          <a:p>
            <a:pPr lvl="0"/>
            <a:r>
              <a:rPr lang="ja-JP" altLang="en-US" noProof="0"/>
              <a:t>マスタ タイトルの書式設定</a:t>
            </a:r>
          </a:p>
        </p:txBody>
      </p:sp>
      <p:sp>
        <p:nvSpPr>
          <p:cNvPr id="51203" name="Rectangle 3"/>
          <p:cNvSpPr>
            <a:spLocks noGrp="1" noChangeArrowheads="1"/>
          </p:cNvSpPr>
          <p:nvPr>
            <p:ph type="subTitle" idx="1"/>
          </p:nvPr>
        </p:nvSpPr>
        <p:spPr>
          <a:xfrm>
            <a:off x="1828800" y="3116264"/>
            <a:ext cx="8534400" cy="1752600"/>
          </a:xfrm>
        </p:spPr>
        <p:txBody>
          <a:bodyPr/>
          <a:lstStyle>
            <a:lvl1pPr marL="0" indent="0" algn="ctr">
              <a:buFont typeface="Wingdings" pitchFamily="2" charset="2"/>
              <a:buNone/>
              <a:defRPr/>
            </a:lvl1pPr>
          </a:lstStyle>
          <a:p>
            <a:pPr lvl="0"/>
            <a:r>
              <a:rPr lang="ja-JP" altLang="en-US" noProof="0"/>
              <a:t>マスタ サブタイトルの書式設定</a:t>
            </a:r>
          </a:p>
        </p:txBody>
      </p:sp>
      <p:sp>
        <p:nvSpPr>
          <p:cNvPr id="51204" name="Rectangle 4"/>
          <p:cNvSpPr>
            <a:spLocks noGrp="1" noChangeArrowheads="1"/>
          </p:cNvSpPr>
          <p:nvPr>
            <p:ph type="dt" sz="half" idx="2"/>
          </p:nvPr>
        </p:nvSpPr>
        <p:spPr/>
        <p:txBody>
          <a:bodyPr/>
          <a:lstStyle>
            <a:lvl1pPr>
              <a:defRPr/>
            </a:lvl1pPr>
          </a:lstStyle>
          <a:p>
            <a:endParaRPr lang="en-US" altLang="ja-JP">
              <a:solidFill>
                <a:srgbClr val="000000"/>
              </a:solidFill>
            </a:endParaRPr>
          </a:p>
        </p:txBody>
      </p:sp>
      <p:sp>
        <p:nvSpPr>
          <p:cNvPr id="51205" name="Rectangle 5"/>
          <p:cNvSpPr>
            <a:spLocks noGrp="1" noChangeArrowheads="1"/>
          </p:cNvSpPr>
          <p:nvPr>
            <p:ph type="ftr" sz="quarter" idx="3"/>
          </p:nvPr>
        </p:nvSpPr>
        <p:spPr/>
        <p:txBody>
          <a:bodyPr/>
          <a:lstStyle>
            <a:lvl1pPr>
              <a:defRPr/>
            </a:lvl1pPr>
          </a:lstStyle>
          <a:p>
            <a:endParaRPr lang="en-US" altLang="ja-JP">
              <a:solidFill>
                <a:srgbClr val="000000"/>
              </a:solidFill>
            </a:endParaRPr>
          </a:p>
        </p:txBody>
      </p:sp>
      <p:sp>
        <p:nvSpPr>
          <p:cNvPr id="51206" name="Rectangle 6"/>
          <p:cNvSpPr>
            <a:spLocks noGrp="1" noChangeArrowheads="1"/>
          </p:cNvSpPr>
          <p:nvPr>
            <p:ph type="sldNum" sz="quarter" idx="4"/>
          </p:nvPr>
        </p:nvSpPr>
        <p:spPr/>
        <p:txBody>
          <a:bodyPr/>
          <a:lstStyle>
            <a:lvl1pPr>
              <a:defRPr/>
            </a:lvl1pPr>
          </a:lstStyle>
          <a:p>
            <a:fld id="{F12D1FCA-AD48-4455-B9F6-7BF78B9A1685}" type="slidenum">
              <a:rPr lang="en-US" altLang="ja-JP">
                <a:solidFill>
                  <a:srgbClr val="000000"/>
                </a:solidFill>
              </a:rPr>
              <a:pPr/>
              <a:t>‹#›</a:t>
            </a:fld>
            <a:endParaRPr lang="en-US" altLang="ja-JP">
              <a:solidFill>
                <a:srgbClr val="000000"/>
              </a:solidFill>
            </a:endParaRPr>
          </a:p>
        </p:txBody>
      </p:sp>
      <p:pic>
        <p:nvPicPr>
          <p:cNvPr id="8" name="Picture 2" descr="K:\資料作成中\プロビデオ\65P\ロゴ\leader_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272464" y="116633"/>
            <a:ext cx="1730275" cy="300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5781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5.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5979" y="122464"/>
            <a:ext cx="10515600" cy="8001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dirty="0">
              <a:solidFill>
                <a:srgbClr val="21076A"/>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dirty="0">
              <a:solidFill>
                <a:srgbClr val="21076A"/>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AEA71811-3C4D-4982-BBAC-CD08669020A9}" type="slidenum">
              <a:rPr lang="en-US" smtClean="0">
                <a:solidFill>
                  <a:srgbClr val="21076A"/>
                </a:solidFill>
              </a:rPr>
              <a:pPr fontAlgn="base">
                <a:spcBef>
                  <a:spcPct val="0"/>
                </a:spcBef>
                <a:spcAft>
                  <a:spcPct val="0"/>
                </a:spcAft>
                <a:defRPr/>
              </a:pPr>
              <a:t>‹#›</a:t>
            </a:fld>
            <a:endParaRPr lang="en-US" dirty="0">
              <a:solidFill>
                <a:srgbClr val="21076A"/>
              </a:solidFill>
            </a:endParaRPr>
          </a:p>
        </p:txBody>
      </p:sp>
      <p:cxnSp>
        <p:nvCxnSpPr>
          <p:cNvPr id="7" name="直線コネクタ 7"/>
          <p:cNvCxnSpPr/>
          <p:nvPr userDrawn="1"/>
        </p:nvCxnSpPr>
        <p:spPr>
          <a:xfrm>
            <a:off x="0" y="1033670"/>
            <a:ext cx="1219200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pic>
        <p:nvPicPr>
          <p:cNvPr id="8" name="図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74652" y="331304"/>
            <a:ext cx="1362464" cy="315574"/>
          </a:xfrm>
          <a:prstGeom prst="rect">
            <a:avLst/>
          </a:prstGeom>
        </p:spPr>
      </p:pic>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127797" y="145783"/>
            <a:ext cx="1962941" cy="709349"/>
          </a:xfrm>
          <a:prstGeom prst="rect">
            <a:avLst/>
          </a:prstGeom>
        </p:spPr>
      </p:pic>
    </p:spTree>
    <p:extLst>
      <p:ext uri="{BB962C8B-B14F-4D97-AF65-F5344CB8AC3E}">
        <p14:creationId xmlns:p14="http://schemas.microsoft.com/office/powerpoint/2010/main" val="1151839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9" r:id="rId5"/>
    <p:sldLayoutId id="2147483674" r:id="rId6"/>
    <p:sldLayoutId id="2147483675" r:id="rId7"/>
    <p:sldLayoutId id="2147483676" r:id="rId8"/>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Clr>
          <a:srgbClr val="FF0000"/>
        </a:buClr>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FF0000"/>
        </a:buClr>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09601" y="274641"/>
            <a:ext cx="10972800" cy="77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endParaRPr lang="ja-JP" altLang="en-US" dirty="0"/>
          </a:p>
        </p:txBody>
      </p:sp>
      <p:sp>
        <p:nvSpPr>
          <p:cNvPr id="50179" name="Rectangle 3"/>
          <p:cNvSpPr>
            <a:spLocks noGrp="1" noChangeArrowheads="1"/>
          </p:cNvSpPr>
          <p:nvPr>
            <p:ph type="body" idx="1"/>
          </p:nvPr>
        </p:nvSpPr>
        <p:spPr bwMode="auto">
          <a:xfrm>
            <a:off x="609601" y="1341443"/>
            <a:ext cx="10972800" cy="478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0180" name="Rectangle 4"/>
          <p:cNvSpPr>
            <a:spLocks noGrp="1" noChangeArrowheads="1"/>
          </p:cNvSpPr>
          <p:nvPr>
            <p:ph type="dt" sz="half" idx="2"/>
          </p:nvPr>
        </p:nvSpPr>
        <p:spPr bwMode="auto">
          <a:xfrm>
            <a:off x="609600" y="6245230"/>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kumimoji="1" lang="en-US" altLang="ja-JP">
              <a:solidFill>
                <a:srgbClr val="000000"/>
              </a:solidFill>
            </a:endParaRPr>
          </a:p>
        </p:txBody>
      </p:sp>
      <p:sp>
        <p:nvSpPr>
          <p:cNvPr id="50181" name="Rectangle 5"/>
          <p:cNvSpPr>
            <a:spLocks noGrp="1" noChangeArrowheads="1"/>
          </p:cNvSpPr>
          <p:nvPr>
            <p:ph type="ftr" sz="quarter" idx="3"/>
          </p:nvPr>
        </p:nvSpPr>
        <p:spPr bwMode="auto">
          <a:xfrm>
            <a:off x="4165601" y="6245230"/>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kumimoji="1" lang="en-US" altLang="ja-JP">
              <a:solidFill>
                <a:srgbClr val="000000"/>
              </a:solidFill>
            </a:endParaRPr>
          </a:p>
        </p:txBody>
      </p:sp>
      <p:sp>
        <p:nvSpPr>
          <p:cNvPr id="50182" name="Rectangle 6"/>
          <p:cNvSpPr>
            <a:spLocks noGrp="1" noChangeArrowheads="1"/>
          </p:cNvSpPr>
          <p:nvPr>
            <p:ph type="sldNum" sz="quarter" idx="4"/>
          </p:nvPr>
        </p:nvSpPr>
        <p:spPr bwMode="auto">
          <a:xfrm>
            <a:off x="8737601" y="6245230"/>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966A2D6-F7BB-40CD-99F0-96E9E20E0467}" type="slidenum">
              <a:rPr kumimoji="1" lang="en-US" altLang="ja-JP">
                <a:solidFill>
                  <a:srgbClr val="000000"/>
                </a:solidFill>
              </a:rPr>
              <a:pPr fontAlgn="base">
                <a:spcBef>
                  <a:spcPct val="0"/>
                </a:spcBef>
                <a:spcAft>
                  <a:spcPct val="0"/>
                </a:spcAft>
              </a:pPr>
              <a:t>‹#›</a:t>
            </a:fld>
            <a:endParaRPr kumimoji="1" lang="en-US" altLang="ja-JP">
              <a:solidFill>
                <a:srgbClr val="000000"/>
              </a:solidFill>
            </a:endParaRPr>
          </a:p>
        </p:txBody>
      </p:sp>
      <p:pic>
        <p:nvPicPr>
          <p:cNvPr id="1992706" name="Picture 2" descr="K:\資料作成中\プロビデオ\65P\ロゴ\leader_logo.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0272464" y="116633"/>
            <a:ext cx="1730275" cy="30079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コネクタ 8"/>
          <p:cNvCxnSpPr/>
          <p:nvPr userDrawn="1"/>
        </p:nvCxnSpPr>
        <p:spPr>
          <a:xfrm>
            <a:off x="-48000" y="1196752"/>
            <a:ext cx="12240000" cy="0"/>
          </a:xfrm>
          <a:prstGeom prst="line">
            <a:avLst/>
          </a:prstGeom>
          <a:ln w="101600">
            <a:solidFill>
              <a:srgbClr val="539C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24791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iming>
    <p:tnLst>
      <p:par>
        <p:cTn id="1" dur="indefinite" restart="never" nodeType="tmRoot"/>
      </p:par>
    </p:tnLst>
  </p:timing>
  <p:hf hdr="0" ftr="0" dt="0"/>
  <p:txStyles>
    <p:titleStyle>
      <a:lvl1pPr algn="l" rtl="0" fontAlgn="base">
        <a:spcBef>
          <a:spcPct val="0"/>
        </a:spcBef>
        <a:spcAft>
          <a:spcPct val="0"/>
        </a:spcAft>
        <a:defRPr kumimoji="1" sz="4000" b="1">
          <a:solidFill>
            <a:srgbClr val="0033CC"/>
          </a:solidFill>
          <a:latin typeface="+mj-lt"/>
          <a:ea typeface="+mj-ea"/>
          <a:cs typeface="+mj-cs"/>
        </a:defRPr>
      </a:lvl1pPr>
      <a:lvl2pPr algn="l" rtl="0" fontAlgn="base">
        <a:spcBef>
          <a:spcPct val="0"/>
        </a:spcBef>
        <a:spcAft>
          <a:spcPct val="0"/>
        </a:spcAft>
        <a:defRPr kumimoji="1" sz="3600">
          <a:solidFill>
            <a:srgbClr val="0033CC"/>
          </a:solidFill>
          <a:latin typeface="Arial" pitchFamily="34" charset="0"/>
          <a:ea typeface="ＭＳ Ｐゴシック" pitchFamily="50" charset="-128"/>
        </a:defRPr>
      </a:lvl2pPr>
      <a:lvl3pPr algn="l" rtl="0" fontAlgn="base">
        <a:spcBef>
          <a:spcPct val="0"/>
        </a:spcBef>
        <a:spcAft>
          <a:spcPct val="0"/>
        </a:spcAft>
        <a:defRPr kumimoji="1" sz="3600">
          <a:solidFill>
            <a:srgbClr val="0033CC"/>
          </a:solidFill>
          <a:latin typeface="Arial" pitchFamily="34" charset="0"/>
          <a:ea typeface="ＭＳ Ｐゴシック" pitchFamily="50" charset="-128"/>
        </a:defRPr>
      </a:lvl3pPr>
      <a:lvl4pPr algn="l" rtl="0" fontAlgn="base">
        <a:spcBef>
          <a:spcPct val="0"/>
        </a:spcBef>
        <a:spcAft>
          <a:spcPct val="0"/>
        </a:spcAft>
        <a:defRPr kumimoji="1" sz="3600">
          <a:solidFill>
            <a:srgbClr val="0033CC"/>
          </a:solidFill>
          <a:latin typeface="Arial" pitchFamily="34" charset="0"/>
          <a:ea typeface="ＭＳ Ｐゴシック" pitchFamily="50" charset="-128"/>
        </a:defRPr>
      </a:lvl4pPr>
      <a:lvl5pPr algn="l" rtl="0" fontAlgn="base">
        <a:spcBef>
          <a:spcPct val="0"/>
        </a:spcBef>
        <a:spcAft>
          <a:spcPct val="0"/>
        </a:spcAft>
        <a:defRPr kumimoji="1" sz="3600">
          <a:solidFill>
            <a:srgbClr val="0033CC"/>
          </a:solidFill>
          <a:latin typeface="Arial" pitchFamily="34" charset="0"/>
          <a:ea typeface="ＭＳ Ｐゴシック" pitchFamily="50" charset="-128"/>
        </a:defRPr>
      </a:lvl5pPr>
      <a:lvl6pPr marL="457200" algn="l" rtl="0" fontAlgn="base">
        <a:spcBef>
          <a:spcPct val="0"/>
        </a:spcBef>
        <a:spcAft>
          <a:spcPct val="0"/>
        </a:spcAft>
        <a:defRPr kumimoji="1" sz="3600">
          <a:solidFill>
            <a:srgbClr val="0033CC"/>
          </a:solidFill>
          <a:latin typeface="Arial" pitchFamily="34" charset="0"/>
          <a:ea typeface="ＭＳ Ｐゴシック" pitchFamily="50" charset="-128"/>
        </a:defRPr>
      </a:lvl6pPr>
      <a:lvl7pPr marL="914400" algn="l" rtl="0" fontAlgn="base">
        <a:spcBef>
          <a:spcPct val="0"/>
        </a:spcBef>
        <a:spcAft>
          <a:spcPct val="0"/>
        </a:spcAft>
        <a:defRPr kumimoji="1" sz="3600">
          <a:solidFill>
            <a:srgbClr val="0033CC"/>
          </a:solidFill>
          <a:latin typeface="Arial" pitchFamily="34" charset="0"/>
          <a:ea typeface="ＭＳ Ｐゴシック" pitchFamily="50" charset="-128"/>
        </a:defRPr>
      </a:lvl7pPr>
      <a:lvl8pPr marL="1371600" algn="l" rtl="0" fontAlgn="base">
        <a:spcBef>
          <a:spcPct val="0"/>
        </a:spcBef>
        <a:spcAft>
          <a:spcPct val="0"/>
        </a:spcAft>
        <a:defRPr kumimoji="1" sz="3600">
          <a:solidFill>
            <a:srgbClr val="0033CC"/>
          </a:solidFill>
          <a:latin typeface="Arial" pitchFamily="34" charset="0"/>
          <a:ea typeface="ＭＳ Ｐゴシック" pitchFamily="50" charset="-128"/>
        </a:defRPr>
      </a:lvl8pPr>
      <a:lvl9pPr marL="1828800" algn="l" rtl="0" fontAlgn="base">
        <a:spcBef>
          <a:spcPct val="0"/>
        </a:spcBef>
        <a:spcAft>
          <a:spcPct val="0"/>
        </a:spcAft>
        <a:defRPr kumimoji="1" sz="3600">
          <a:solidFill>
            <a:srgbClr val="0033CC"/>
          </a:solidFill>
          <a:latin typeface="Arial" pitchFamily="34" charset="0"/>
          <a:ea typeface="ＭＳ Ｐゴシック" pitchFamily="50" charset="-128"/>
        </a:defRPr>
      </a:lvl9pPr>
    </p:titleStyle>
    <p:bodyStyle>
      <a:lvl1pPr marL="342900" indent="-342900" algn="l" rtl="0" fontAlgn="base">
        <a:spcBef>
          <a:spcPct val="20000"/>
        </a:spcBef>
        <a:spcAft>
          <a:spcPct val="0"/>
        </a:spcAft>
        <a:buClr>
          <a:srgbClr val="0033CC"/>
        </a:buClr>
        <a:buFont typeface="Wingdings" pitchFamily="2" charset="2"/>
        <a:buChar char="l"/>
        <a:defRPr kumimoji="1" sz="3200">
          <a:solidFill>
            <a:schemeClr val="tx1"/>
          </a:solidFill>
          <a:latin typeface="+mn-lt"/>
          <a:ea typeface="+mn-ea"/>
          <a:cs typeface="+mn-cs"/>
        </a:defRPr>
      </a:lvl1pPr>
      <a:lvl2pPr marL="742950" indent="-285750" algn="l" rtl="0" fontAlgn="base">
        <a:spcBef>
          <a:spcPct val="20000"/>
        </a:spcBef>
        <a:spcAft>
          <a:spcPct val="0"/>
        </a:spcAft>
        <a:buClr>
          <a:schemeClr val="hlink"/>
        </a:buClr>
        <a:buFont typeface="Wingdings" pitchFamily="2" charset="2"/>
        <a:buChar char="l"/>
        <a:defRPr kumimoji="1">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jpeg"/><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2.png"/><Relationship Id="rId11" Type="http://schemas.openxmlformats.org/officeDocument/2006/relationships/image" Target="../media/image21.png"/><Relationship Id="rId5" Type="http://schemas.openxmlformats.org/officeDocument/2006/relationships/image" Target="../media/image31.png"/><Relationship Id="rId15" Type="http://schemas.openxmlformats.org/officeDocument/2006/relationships/image" Target="../media/image23.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6929"/>
          <a:stretch/>
        </p:blipFill>
        <p:spPr>
          <a:xfrm>
            <a:off x="0" y="-1"/>
            <a:ext cx="12124731" cy="6898317"/>
          </a:xfrm>
          <a:prstGeom prst="rect">
            <a:avLst/>
          </a:prstGeom>
          <a:effectLst>
            <a:outerShdw blurRad="50800" dist="50800" dir="5400000" algn="ctr" rotWithShape="0">
              <a:srgbClr val="000000"/>
            </a:outerShdw>
          </a:effectLst>
        </p:spPr>
      </p:pic>
      <p:sp>
        <p:nvSpPr>
          <p:cNvPr id="6" name="Rectangle 5"/>
          <p:cNvSpPr/>
          <p:nvPr/>
        </p:nvSpPr>
        <p:spPr>
          <a:xfrm>
            <a:off x="0" y="0"/>
            <a:ext cx="12192000" cy="6858000"/>
          </a:xfrm>
          <a:prstGeom prst="rect">
            <a:avLst/>
          </a:prstGeom>
          <a:solidFill>
            <a:schemeClr val="accent1">
              <a:lumMod val="20000"/>
              <a:lumOff val="80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033639" y="2963872"/>
            <a:ext cx="6180881" cy="2095017"/>
          </a:xfrm>
        </p:spPr>
        <p:txBody>
          <a:bodyPr>
            <a:normAutofit fontScale="90000"/>
          </a:bodyPr>
          <a:lstStyle/>
          <a:p>
            <a:r>
              <a:rPr lang="en-US" dirty="0" smtClean="0">
                <a:effectLst>
                  <a:outerShdw blurRad="38100" dist="38100" dir="2700000" algn="tl">
                    <a:srgbClr val="000000">
                      <a:alpha val="43137"/>
                    </a:srgbClr>
                  </a:outerShdw>
                </a:effectLst>
              </a:rPr>
              <a:t>Monitoring Video, Audio &amp; </a:t>
            </a:r>
            <a:r>
              <a:rPr lang="en-US" dirty="0" err="1" smtClean="0">
                <a:effectLst>
                  <a:outerShdw blurRad="38100" dist="38100" dir="2700000" algn="tl">
                    <a:srgbClr val="000000">
                      <a:alpha val="43137"/>
                    </a:srgbClr>
                  </a:outerShdw>
                </a:effectLst>
              </a:rPr>
              <a:t>Anc</a:t>
            </a:r>
            <a:r>
              <a:rPr lang="en-US" dirty="0" smtClean="0">
                <a:effectLst>
                  <a:outerShdw blurRad="38100" dist="38100" dir="2700000" algn="tl">
                    <a:srgbClr val="000000">
                      <a:alpha val="43137"/>
                    </a:srgbClr>
                  </a:outerShdw>
                </a:effectLst>
              </a:rPr>
              <a:t> data in a hybrid SDI – IP world</a:t>
            </a:r>
            <a:endParaRPr lang="en-US" dirty="0">
              <a:effectLst>
                <a:outerShdw blurRad="38100" dist="38100" dir="2700000" algn="tl">
                  <a:srgbClr val="000000">
                    <a:alpha val="43137"/>
                  </a:srgbClr>
                </a:outerShdw>
              </a:effectLst>
            </a:endParaRPr>
          </a:p>
        </p:txBody>
      </p:sp>
      <p:sp>
        <p:nvSpPr>
          <p:cNvPr id="4" name="TextBox 3"/>
          <p:cNvSpPr txBox="1"/>
          <p:nvPr/>
        </p:nvSpPr>
        <p:spPr>
          <a:xfrm>
            <a:off x="763905" y="5652347"/>
            <a:ext cx="3012363" cy="830997"/>
          </a:xfrm>
          <a:prstGeom prst="rect">
            <a:avLst/>
          </a:prstGeom>
          <a:noFill/>
        </p:spPr>
        <p:txBody>
          <a:bodyPr wrap="none" rtlCol="0">
            <a:spAutoFit/>
          </a:bodyPr>
          <a:lstStyle/>
          <a:p>
            <a:r>
              <a:rPr lang="en-US" sz="2400" dirty="0">
                <a:solidFill>
                  <a:srgbClr val="000000"/>
                </a:solidFill>
              </a:rPr>
              <a:t>Steve Holmes</a:t>
            </a:r>
          </a:p>
          <a:p>
            <a:r>
              <a:rPr lang="en-US" sz="2400" dirty="0">
                <a:solidFill>
                  <a:srgbClr val="000000"/>
                </a:solidFill>
              </a:rPr>
              <a:t>Application Engineer</a:t>
            </a:r>
          </a:p>
        </p:txBody>
      </p:sp>
      <p:sp>
        <p:nvSpPr>
          <p:cNvPr id="2" name="TextBox 1"/>
          <p:cNvSpPr txBox="1"/>
          <p:nvPr/>
        </p:nvSpPr>
        <p:spPr>
          <a:xfrm>
            <a:off x="3013820" y="5075409"/>
            <a:ext cx="6440289" cy="461665"/>
          </a:xfrm>
          <a:prstGeom prst="rect">
            <a:avLst/>
          </a:prstGeom>
          <a:noFill/>
        </p:spPr>
        <p:txBody>
          <a:bodyPr wrap="none" rtlCol="0">
            <a:spAutoFit/>
          </a:bodyPr>
          <a:lstStyle/>
          <a:p>
            <a:pPr algn="ctr"/>
            <a:r>
              <a:rPr lang="en-US" sz="2400" dirty="0" smtClean="0"/>
              <a:t>What You Need to Know for Day-to-Day Operation</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304" b="100000" l="0" r="100000">
                        <a14:foregroundMark x1="20949" y1="35562" x2="20949" y2="35562"/>
                        <a14:foregroundMark x1="39723" y1="42857" x2="39723" y2="42857"/>
                        <a14:foregroundMark x1="50791" y1="42857" x2="50791" y2="42857"/>
                        <a14:foregroundMark x1="62846" y1="39514" x2="62846" y2="39514"/>
                        <a14:foregroundMark x1="67589" y1="42553" x2="67589" y2="42553"/>
                        <a14:foregroundMark x1="79644" y1="43465" x2="79644" y2="43465"/>
                      </a14:backgroundRemoval>
                    </a14:imgEffect>
                  </a14:imgLayer>
                </a14:imgProps>
              </a:ext>
              <a:ext uri="{28A0092B-C50C-407E-A947-70E740481C1C}">
                <a14:useLocalDpi xmlns:a14="http://schemas.microsoft.com/office/drawing/2010/main" val="0"/>
              </a:ext>
            </a:extLst>
          </a:blip>
          <a:stretch>
            <a:fillRect/>
          </a:stretch>
        </p:blipFill>
        <p:spPr>
          <a:xfrm>
            <a:off x="3678249" y="396948"/>
            <a:ext cx="4819650" cy="3133725"/>
          </a:xfrm>
          <a:prstGeom prst="rect">
            <a:avLst/>
          </a:prstGeom>
          <a:noFill/>
          <a:ln>
            <a:no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750" y="318613"/>
            <a:ext cx="3057143" cy="1104762"/>
          </a:xfrm>
          <a:prstGeom prst="rect">
            <a:avLst/>
          </a:prstGeom>
        </p:spPr>
      </p:pic>
      <p:pic>
        <p:nvPicPr>
          <p:cNvPr id="10" name="Picture 9"/>
          <p:cNvPicPr>
            <a:picLocks noChangeAspect="1"/>
          </p:cNvPicPr>
          <p:nvPr/>
        </p:nvPicPr>
        <p:blipFill>
          <a:blip r:embed="rId7"/>
          <a:stretch>
            <a:fillRect/>
          </a:stretch>
        </p:blipFill>
        <p:spPr>
          <a:xfrm>
            <a:off x="9436963" y="6051096"/>
            <a:ext cx="2621872" cy="571889"/>
          </a:xfrm>
          <a:prstGeom prst="rect">
            <a:avLst/>
          </a:prstGeom>
        </p:spPr>
      </p:pic>
    </p:spTree>
    <p:extLst>
      <p:ext uri="{BB962C8B-B14F-4D97-AF65-F5344CB8AC3E}">
        <p14:creationId xmlns:p14="http://schemas.microsoft.com/office/powerpoint/2010/main" val="1190212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verses Day to Day Work</a:t>
            </a:r>
            <a:endParaRPr lang="en-US" dirty="0"/>
          </a:p>
        </p:txBody>
      </p:sp>
      <p:sp>
        <p:nvSpPr>
          <p:cNvPr id="3" name="Content Placeholder 2"/>
          <p:cNvSpPr>
            <a:spLocks noGrp="1"/>
          </p:cNvSpPr>
          <p:nvPr>
            <p:ph idx="1"/>
          </p:nvPr>
        </p:nvSpPr>
        <p:spPr>
          <a:xfrm>
            <a:off x="455085" y="1377388"/>
            <a:ext cx="11262783" cy="4742344"/>
          </a:xfrm>
        </p:spPr>
        <p:txBody>
          <a:bodyPr/>
          <a:lstStyle/>
          <a:p>
            <a:r>
              <a:rPr lang="en-US" dirty="0" smtClean="0"/>
              <a:t>IP Trouble shooting;</a:t>
            </a:r>
          </a:p>
          <a:p>
            <a:r>
              <a:rPr lang="en-US" dirty="0" smtClean="0"/>
              <a:t>You need a deep tool set to trouble shoot the IP layer</a:t>
            </a:r>
          </a:p>
          <a:p>
            <a:pPr lvl="1"/>
            <a:r>
              <a:rPr lang="en-US" dirty="0" smtClean="0"/>
              <a:t>IP flow status, Packet Jitter, PTP, PTP timing, Buffer, 2022-7 and more</a:t>
            </a:r>
          </a:p>
          <a:p>
            <a:endParaRPr lang="en-US" dirty="0" smtClean="0"/>
          </a:p>
          <a:p>
            <a:r>
              <a:rPr lang="en-US" dirty="0"/>
              <a:t>But that’s not what you need for day to day </a:t>
            </a:r>
            <a:r>
              <a:rPr lang="en-US" dirty="0" smtClean="0"/>
              <a:t>operations</a:t>
            </a:r>
          </a:p>
          <a:p>
            <a:pPr lvl="1"/>
            <a:endParaRPr lang="en-US" dirty="0" smtClean="0"/>
          </a:p>
          <a:p>
            <a:r>
              <a:rPr lang="en-US" dirty="0" smtClean="0"/>
              <a:t>Day to Day work;</a:t>
            </a:r>
          </a:p>
          <a:p>
            <a:pPr lvl="1"/>
            <a:r>
              <a:rPr lang="en-US" dirty="0" smtClean="0"/>
              <a:t>Waveform, Vector, Captions, SCTE104, Audio, Loudness, compare IP to SDI feed. </a:t>
            </a:r>
            <a:endParaRPr lang="en-US" dirty="0"/>
          </a:p>
          <a:p>
            <a:pPr lvl="1"/>
            <a:endParaRPr lang="en-US" dirty="0"/>
          </a:p>
        </p:txBody>
      </p:sp>
    </p:spTree>
    <p:extLst>
      <p:ext uri="{BB962C8B-B14F-4D97-AF65-F5344CB8AC3E}">
        <p14:creationId xmlns:p14="http://schemas.microsoft.com/office/powerpoint/2010/main" val="233719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ular Callout 22"/>
          <p:cNvSpPr/>
          <p:nvPr/>
        </p:nvSpPr>
        <p:spPr>
          <a:xfrm rot="19468353">
            <a:off x="215316" y="1567543"/>
            <a:ext cx="2463281" cy="1530221"/>
          </a:xfrm>
          <a:prstGeom prst="wedgeRoundRectCallout">
            <a:avLst>
              <a:gd name="adj1" fmla="val 78328"/>
              <a:gd name="adj2" fmla="val 177967"/>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Engineering Tool Set</a:t>
            </a:r>
            <a:endParaRPr lang="en-US" sz="2800" dirty="0"/>
          </a:p>
        </p:txBody>
      </p:sp>
      <p:sp>
        <p:nvSpPr>
          <p:cNvPr id="2" name="タイトル 1"/>
          <p:cNvSpPr>
            <a:spLocks noGrp="1"/>
          </p:cNvSpPr>
          <p:nvPr>
            <p:ph type="title"/>
          </p:nvPr>
        </p:nvSpPr>
        <p:spPr/>
        <p:txBody>
          <a:bodyPr/>
          <a:lstStyle/>
          <a:p>
            <a:pPr algn="ctr"/>
            <a:r>
              <a:rPr kumimoji="0" lang="de-DE" altLang="ja-JP" sz="3600" dirty="0"/>
              <a:t>LV5</a:t>
            </a:r>
            <a:r>
              <a:rPr kumimoji="0" lang="en-US" altLang="ja-JP" sz="3600" dirty="0"/>
              <a:t>60</a:t>
            </a:r>
            <a:r>
              <a:rPr kumimoji="0" lang="de-DE" altLang="ja-JP" sz="3600" dirty="0"/>
              <a:t>0 and LV7600 </a:t>
            </a:r>
            <a:r>
              <a:rPr kumimoji="0" lang="de-DE" altLang="ja-JP" sz="3600" dirty="0" smtClean="0"/>
              <a:t>IP Features</a:t>
            </a:r>
            <a:endParaRPr kumimoji="0" lang="ja-JP" altLang="en-US" sz="3600" dirty="0"/>
          </a:p>
        </p:txBody>
      </p:sp>
      <p:sp>
        <p:nvSpPr>
          <p:cNvPr id="28" name="スライド番号プレースホルダー 27"/>
          <p:cNvSpPr>
            <a:spLocks noGrp="1"/>
          </p:cNvSpPr>
          <p:nvPr>
            <p:ph type="sldNum" sz="quarter" idx="12"/>
          </p:nvPr>
        </p:nvSpPr>
        <p:spPr/>
        <p:txBody>
          <a:bodyPr/>
          <a:lstStyle/>
          <a:p>
            <a:fld id="{851CBAB9-1919-4BBF-AEE7-F942014D8E9D}" type="slidenum">
              <a:rPr lang="en-US" altLang="ja-JP" smtClean="0"/>
              <a:pPr/>
              <a:t>11</a:t>
            </a:fld>
            <a:endParaRPr lang="en-US" altLang="ja-JP"/>
          </a:p>
        </p:txBody>
      </p:sp>
      <p:sp>
        <p:nvSpPr>
          <p:cNvPr id="3" name="Oval 2"/>
          <p:cNvSpPr>
            <a:spLocks noChangeArrowheads="1"/>
          </p:cNvSpPr>
          <p:nvPr/>
        </p:nvSpPr>
        <p:spPr bwMode="auto">
          <a:xfrm>
            <a:off x="3092913" y="1902277"/>
            <a:ext cx="6118342" cy="4407919"/>
          </a:xfrm>
          <a:prstGeom prst="ellipse">
            <a:avLst/>
          </a:prstGeom>
          <a:noFill/>
          <a:ln w="254000" algn="ctr">
            <a:solidFill>
              <a:srgbClr val="83E3AA"/>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a:spcBef>
                <a:spcPct val="0"/>
              </a:spcBef>
              <a:buClrTx/>
              <a:buSzTx/>
              <a:buFontTx/>
              <a:buNone/>
            </a:pPr>
            <a:endParaRPr kumimoji="0" lang="ja-JP" altLang="en-US" sz="1800">
              <a:latin typeface="Arial" charset="0"/>
            </a:endParaRPr>
          </a:p>
        </p:txBody>
      </p:sp>
      <p:sp>
        <p:nvSpPr>
          <p:cNvPr id="4" name="Line 71"/>
          <p:cNvSpPr>
            <a:spLocks noChangeShapeType="1"/>
          </p:cNvSpPr>
          <p:nvPr/>
        </p:nvSpPr>
        <p:spPr bwMode="auto">
          <a:xfrm>
            <a:off x="6066187" y="1834464"/>
            <a:ext cx="27126" cy="1562739"/>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 name="Line 71"/>
          <p:cNvSpPr>
            <a:spLocks noChangeShapeType="1"/>
          </p:cNvSpPr>
          <p:nvPr/>
        </p:nvSpPr>
        <p:spPr bwMode="auto">
          <a:xfrm>
            <a:off x="4648117" y="2176549"/>
            <a:ext cx="1008169" cy="1366832"/>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 name="Line 71"/>
          <p:cNvSpPr>
            <a:spLocks noChangeShapeType="1"/>
          </p:cNvSpPr>
          <p:nvPr/>
        </p:nvSpPr>
        <p:spPr bwMode="auto">
          <a:xfrm>
            <a:off x="3088392" y="3133481"/>
            <a:ext cx="2298147" cy="786644"/>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 name="Line 71"/>
          <p:cNvSpPr>
            <a:spLocks noChangeShapeType="1"/>
          </p:cNvSpPr>
          <p:nvPr/>
        </p:nvSpPr>
        <p:spPr bwMode="auto">
          <a:xfrm flipV="1">
            <a:off x="6050965" y="4875551"/>
            <a:ext cx="42345" cy="1488897"/>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 name="Line 71"/>
          <p:cNvSpPr>
            <a:spLocks noChangeShapeType="1"/>
          </p:cNvSpPr>
          <p:nvPr/>
        </p:nvSpPr>
        <p:spPr bwMode="auto">
          <a:xfrm flipV="1">
            <a:off x="4596880" y="4739921"/>
            <a:ext cx="1075984" cy="1511501"/>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9" name="Line 71"/>
          <p:cNvSpPr>
            <a:spLocks noChangeShapeType="1"/>
          </p:cNvSpPr>
          <p:nvPr/>
        </p:nvSpPr>
        <p:spPr bwMode="auto">
          <a:xfrm flipH="1" flipV="1">
            <a:off x="6818169" y="4397838"/>
            <a:ext cx="2426161" cy="639562"/>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0" name="Line 71"/>
          <p:cNvSpPr>
            <a:spLocks noChangeShapeType="1"/>
          </p:cNvSpPr>
          <p:nvPr/>
        </p:nvSpPr>
        <p:spPr bwMode="auto">
          <a:xfrm flipH="1" flipV="1">
            <a:off x="6510744" y="4739923"/>
            <a:ext cx="1264356" cy="1624525"/>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 name="Line 71"/>
          <p:cNvSpPr>
            <a:spLocks noChangeShapeType="1"/>
          </p:cNvSpPr>
          <p:nvPr/>
        </p:nvSpPr>
        <p:spPr bwMode="auto">
          <a:xfrm flipH="1">
            <a:off x="6994487" y="3075112"/>
            <a:ext cx="2249844" cy="1100601"/>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 name="Line 71"/>
          <p:cNvSpPr>
            <a:spLocks noChangeShapeType="1"/>
          </p:cNvSpPr>
          <p:nvPr/>
        </p:nvSpPr>
        <p:spPr bwMode="auto">
          <a:xfrm flipH="1">
            <a:off x="6545406" y="1799802"/>
            <a:ext cx="1366832" cy="1743577"/>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 name="Line 71"/>
          <p:cNvSpPr>
            <a:spLocks noChangeShapeType="1"/>
          </p:cNvSpPr>
          <p:nvPr/>
        </p:nvSpPr>
        <p:spPr bwMode="auto">
          <a:xfrm flipV="1">
            <a:off x="3088392" y="4397838"/>
            <a:ext cx="2298147" cy="486755"/>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 name="Text Box 33"/>
          <p:cNvSpPr txBox="1">
            <a:spLocks noChangeArrowheads="1"/>
          </p:cNvSpPr>
          <p:nvPr/>
        </p:nvSpPr>
        <p:spPr bwMode="auto">
          <a:xfrm>
            <a:off x="3926608" y="1418537"/>
            <a:ext cx="807080" cy="2769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smtClean="0">
                <a:latin typeface="Arial" charset="0"/>
              </a:rPr>
              <a:t>IP Status</a:t>
            </a:r>
            <a:endParaRPr lang="en-US" altLang="ja-JP" sz="1200" dirty="0">
              <a:latin typeface="Arial" charset="0"/>
            </a:endParaRPr>
          </a:p>
        </p:txBody>
      </p:sp>
      <p:sp>
        <p:nvSpPr>
          <p:cNvPr id="15" name="Text Box 39"/>
          <p:cNvSpPr txBox="1">
            <a:spLocks noChangeArrowheads="1"/>
          </p:cNvSpPr>
          <p:nvPr/>
        </p:nvSpPr>
        <p:spPr bwMode="auto">
          <a:xfrm>
            <a:off x="5440715" y="1287430"/>
            <a:ext cx="1074333" cy="2769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smtClean="0">
                <a:latin typeface="Arial" charset="0"/>
              </a:rPr>
              <a:t>Packet Jitter </a:t>
            </a:r>
            <a:endParaRPr lang="en-US" altLang="ja-JP" sz="1200" dirty="0">
              <a:latin typeface="Arial" charset="0"/>
            </a:endParaRPr>
          </a:p>
        </p:txBody>
      </p:sp>
      <p:sp>
        <p:nvSpPr>
          <p:cNvPr id="16" name="Text Box 45"/>
          <p:cNvSpPr txBox="1">
            <a:spLocks noChangeArrowheads="1"/>
          </p:cNvSpPr>
          <p:nvPr/>
        </p:nvSpPr>
        <p:spPr bwMode="auto">
          <a:xfrm>
            <a:off x="1952256" y="3993960"/>
            <a:ext cx="1155637" cy="2769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smtClean="0">
                <a:latin typeface="Arial" charset="0"/>
              </a:rPr>
              <a:t>2022-7 Timing</a:t>
            </a:r>
            <a:endParaRPr lang="en-US" altLang="ja-JP" sz="1200" dirty="0">
              <a:latin typeface="Arial" charset="0"/>
            </a:endParaRPr>
          </a:p>
        </p:txBody>
      </p:sp>
      <p:sp>
        <p:nvSpPr>
          <p:cNvPr id="17" name="Text Box 51"/>
          <p:cNvSpPr txBox="1">
            <a:spLocks noChangeArrowheads="1"/>
          </p:cNvSpPr>
          <p:nvPr/>
        </p:nvSpPr>
        <p:spPr bwMode="auto">
          <a:xfrm>
            <a:off x="7484253" y="1393471"/>
            <a:ext cx="484428" cy="2769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smtClean="0">
                <a:latin typeface="Arial" charset="0"/>
              </a:rPr>
              <a:t>PTP</a:t>
            </a:r>
            <a:endParaRPr lang="en-US" altLang="ja-JP" sz="1200" dirty="0">
              <a:latin typeface="Arial" charset="0"/>
            </a:endParaRPr>
          </a:p>
        </p:txBody>
      </p:sp>
      <p:sp>
        <p:nvSpPr>
          <p:cNvPr id="18" name="Text Box 57"/>
          <p:cNvSpPr txBox="1">
            <a:spLocks noChangeArrowheads="1"/>
          </p:cNvSpPr>
          <p:nvPr/>
        </p:nvSpPr>
        <p:spPr bwMode="auto">
          <a:xfrm>
            <a:off x="5681344" y="5373216"/>
            <a:ext cx="620683" cy="2769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a:latin typeface="Arial" charset="0"/>
              </a:rPr>
              <a:t>Status</a:t>
            </a:r>
          </a:p>
        </p:txBody>
      </p:sp>
      <p:sp>
        <p:nvSpPr>
          <p:cNvPr id="21" name="Text Box 75"/>
          <p:cNvSpPr txBox="1">
            <a:spLocks noChangeArrowheads="1"/>
          </p:cNvSpPr>
          <p:nvPr/>
        </p:nvSpPr>
        <p:spPr bwMode="auto">
          <a:xfrm>
            <a:off x="2194978" y="2735865"/>
            <a:ext cx="1481496" cy="261610"/>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100" dirty="0" smtClean="0">
                <a:latin typeface="Arial" charset="0"/>
              </a:rPr>
              <a:t>IP </a:t>
            </a:r>
            <a:r>
              <a:rPr lang="en-US" altLang="ja-JP" sz="1100" dirty="0">
                <a:latin typeface="Arial" charset="0"/>
              </a:rPr>
              <a:t>Pattern Generator</a:t>
            </a:r>
            <a:endParaRPr lang="ja-JP" altLang="en-US" sz="1100" dirty="0">
              <a:latin typeface="Arial" charset="0"/>
            </a:endParaRPr>
          </a:p>
        </p:txBody>
      </p:sp>
      <p:pic>
        <p:nvPicPr>
          <p:cNvPr id="22" name="Picture 7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30477" y="5372854"/>
            <a:ext cx="1503967" cy="112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50393" y="5632326"/>
            <a:ext cx="1694550" cy="104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51"/>
          <p:cNvSpPr txBox="1">
            <a:spLocks noChangeArrowheads="1"/>
          </p:cNvSpPr>
          <p:nvPr/>
        </p:nvSpPr>
        <p:spPr bwMode="auto">
          <a:xfrm>
            <a:off x="8977502" y="4149080"/>
            <a:ext cx="592278" cy="2769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smtClean="0">
                <a:latin typeface="Arial" charset="0"/>
              </a:rPr>
              <a:t>Buffer</a:t>
            </a:r>
            <a:endParaRPr lang="en-US" altLang="ja-JP" sz="1200" dirty="0">
              <a:latin typeface="Arial" charset="0"/>
            </a:endParaRPr>
          </a:p>
        </p:txBody>
      </p:sp>
      <p:sp>
        <p:nvSpPr>
          <p:cNvPr id="33" name="Text Box 51"/>
          <p:cNvSpPr txBox="1">
            <a:spLocks noChangeArrowheads="1"/>
          </p:cNvSpPr>
          <p:nvPr/>
        </p:nvSpPr>
        <p:spPr bwMode="auto">
          <a:xfrm>
            <a:off x="7432555" y="5348245"/>
            <a:ext cx="959366" cy="2769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smtClean="0">
                <a:latin typeface="Arial" charset="0"/>
              </a:rPr>
              <a:t>IP Lip Sync</a:t>
            </a:r>
            <a:endParaRPr lang="en-US" altLang="ja-JP" sz="1200" dirty="0">
              <a:latin typeface="Arial" charset="0"/>
            </a:endParaRPr>
          </a:p>
        </p:txBody>
      </p:sp>
      <p:pic>
        <p:nvPicPr>
          <p:cNvPr id="37"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35672" y="2992369"/>
            <a:ext cx="1588959" cy="88726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63"/>
          <p:cNvSpPr txBox="1">
            <a:spLocks noChangeArrowheads="1"/>
          </p:cNvSpPr>
          <p:nvPr/>
        </p:nvSpPr>
        <p:spPr bwMode="auto">
          <a:xfrm>
            <a:off x="8982125" y="2468894"/>
            <a:ext cx="976549" cy="2769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smtClean="0">
                <a:latin typeface="Arial" charset="0"/>
              </a:rPr>
              <a:t>PTP Timing</a:t>
            </a:r>
            <a:endParaRPr lang="en-US" altLang="ja-JP" sz="1200" dirty="0">
              <a:latin typeface="Arial" charset="0"/>
            </a:endParaRPr>
          </a:p>
        </p:txBody>
      </p:sp>
      <p:pic>
        <p:nvPicPr>
          <p:cNvPr id="43" name="Picture 137" descr="K:\資料作成中\プロビデオ\その他\NAB2018\画像\LV5600.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15041" y="2992465"/>
            <a:ext cx="3033443" cy="233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E:\LV7600_USER\BMP\20180426093220.bmp"/>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04383" y="3411133"/>
            <a:ext cx="2146988" cy="1207599"/>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69"/>
          <p:cNvSpPr txBox="1">
            <a:spLocks noChangeArrowheads="1"/>
          </p:cNvSpPr>
          <p:nvPr/>
        </p:nvSpPr>
        <p:spPr bwMode="auto">
          <a:xfrm>
            <a:off x="3438043" y="5125835"/>
            <a:ext cx="1469825" cy="2769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a:t> </a:t>
            </a:r>
            <a:r>
              <a:rPr lang="en-US" altLang="ja-JP" sz="1200" dirty="0">
                <a:latin typeface="+mn-lt"/>
              </a:rPr>
              <a:t>Phase Adjustment</a:t>
            </a:r>
          </a:p>
        </p:txBody>
      </p:sp>
      <p:pic>
        <p:nvPicPr>
          <p:cNvPr id="41" name="図 24"/>
          <p:cNvPicPr>
            <a:picLocks noChangeAspect="1"/>
          </p:cNvPicPr>
          <p:nvPr/>
        </p:nvPicPr>
        <p:blipFill>
          <a:blip r:embed="rId8"/>
          <a:stretch>
            <a:fillRect/>
          </a:stretch>
        </p:blipFill>
        <p:spPr>
          <a:xfrm>
            <a:off x="3210422" y="1762432"/>
            <a:ext cx="1861512" cy="988487"/>
          </a:xfrm>
          <a:prstGeom prst="rect">
            <a:avLst/>
          </a:prstGeom>
        </p:spPr>
      </p:pic>
      <p:pic>
        <p:nvPicPr>
          <p:cNvPr id="55" name="図 24">
            <a:extLst>
              <a:ext uri="{FF2B5EF4-FFF2-40B4-BE49-F238E27FC236}">
                <a16:creationId xmlns:a16="http://schemas.microsoft.com/office/drawing/2014/main" xmlns="" id="{59FC71EE-51E4-46D0-98C6-36DAD581F3C6}"/>
              </a:ext>
            </a:extLst>
          </p:cNvPr>
          <p:cNvPicPr>
            <a:picLocks noChangeAspect="1"/>
          </p:cNvPicPr>
          <p:nvPr/>
        </p:nvPicPr>
        <p:blipFill>
          <a:blip r:embed="rId9"/>
          <a:stretch>
            <a:fillRect/>
          </a:stretch>
        </p:blipFill>
        <p:spPr>
          <a:xfrm>
            <a:off x="5178179" y="1545623"/>
            <a:ext cx="1729528" cy="935271"/>
          </a:xfrm>
          <a:prstGeom prst="rect">
            <a:avLst/>
          </a:prstGeom>
        </p:spPr>
      </p:pic>
      <p:pic>
        <p:nvPicPr>
          <p:cNvPr id="56" name="図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4702" y="1656624"/>
            <a:ext cx="1908270" cy="1023002"/>
          </a:xfrm>
          <a:prstGeom prst="rect">
            <a:avLst/>
          </a:prstGeom>
        </p:spPr>
      </p:pic>
      <p:pic>
        <p:nvPicPr>
          <p:cNvPr id="57"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66082" y="2771940"/>
            <a:ext cx="1808637" cy="1017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4"/>
          <p:cNvPicPr>
            <a:picLocks noChangeAspect="1"/>
          </p:cNvPicPr>
          <p:nvPr/>
        </p:nvPicPr>
        <p:blipFill>
          <a:blip r:embed="rId12"/>
          <a:stretch>
            <a:fillRect/>
          </a:stretch>
        </p:blipFill>
        <p:spPr>
          <a:xfrm>
            <a:off x="8466218" y="4446652"/>
            <a:ext cx="1796204" cy="1027171"/>
          </a:xfrm>
          <a:prstGeom prst="rect">
            <a:avLst/>
          </a:prstGeom>
        </p:spPr>
      </p:pic>
      <p:pic>
        <p:nvPicPr>
          <p:cNvPr id="58" name="図 24">
            <a:extLst>
              <a:ext uri="{FF2B5EF4-FFF2-40B4-BE49-F238E27FC236}">
                <a16:creationId xmlns:a16="http://schemas.microsoft.com/office/drawing/2014/main" xmlns="" id="{59FC71EE-51E4-46D0-98C6-36DAD581F3C6}"/>
              </a:ext>
            </a:extLst>
          </p:cNvPr>
          <p:cNvPicPr>
            <a:picLocks noChangeAspect="1"/>
          </p:cNvPicPr>
          <p:nvPr/>
        </p:nvPicPr>
        <p:blipFill>
          <a:blip r:embed="rId9"/>
          <a:stretch>
            <a:fillRect/>
          </a:stretch>
        </p:blipFill>
        <p:spPr>
          <a:xfrm>
            <a:off x="1834346" y="4302251"/>
            <a:ext cx="1729528" cy="935271"/>
          </a:xfrm>
          <a:prstGeom prst="rect">
            <a:avLst/>
          </a:prstGeom>
        </p:spPr>
      </p:pic>
      <p:pic>
        <p:nvPicPr>
          <p:cNvPr id="59" name="Picture 58"/>
          <p:cNvPicPr>
            <a:picLocks noChangeAspect="1"/>
          </p:cNvPicPr>
          <p:nvPr/>
        </p:nvPicPr>
        <p:blipFill>
          <a:blip r:embed="rId13"/>
          <a:stretch>
            <a:fillRect/>
          </a:stretch>
        </p:blipFill>
        <p:spPr>
          <a:xfrm>
            <a:off x="7218834" y="5610095"/>
            <a:ext cx="1769622" cy="1009725"/>
          </a:xfrm>
          <a:prstGeom prst="rect">
            <a:avLst/>
          </a:prstGeom>
        </p:spPr>
      </p:pic>
    </p:spTree>
    <p:extLst>
      <p:ext uri="{BB962C8B-B14F-4D97-AF65-F5344CB8AC3E}">
        <p14:creationId xmlns:p14="http://schemas.microsoft.com/office/powerpoint/2010/main" val="3312477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0" lang="de-DE" altLang="ja-JP" sz="3600" dirty="0" smtClean="0"/>
              <a:t>LV5</a:t>
            </a:r>
            <a:r>
              <a:rPr kumimoji="0" lang="en-US" altLang="ja-JP" sz="3600" dirty="0"/>
              <a:t>60</a:t>
            </a:r>
            <a:r>
              <a:rPr kumimoji="0" lang="de-DE" altLang="ja-JP" sz="3600" dirty="0"/>
              <a:t>0 and LV7600 </a:t>
            </a:r>
            <a:r>
              <a:rPr kumimoji="0" lang="de-DE" altLang="ja-JP" sz="3600" dirty="0" smtClean="0"/>
              <a:t>SDI Features</a:t>
            </a:r>
            <a:endParaRPr kumimoji="0" lang="ja-JP" altLang="en-US" sz="3600" dirty="0"/>
          </a:p>
        </p:txBody>
      </p:sp>
      <p:sp>
        <p:nvSpPr>
          <p:cNvPr id="28" name="スライド番号プレースホルダー 27"/>
          <p:cNvSpPr>
            <a:spLocks noGrp="1"/>
          </p:cNvSpPr>
          <p:nvPr>
            <p:ph type="sldNum" sz="quarter" idx="12"/>
          </p:nvPr>
        </p:nvSpPr>
        <p:spPr/>
        <p:txBody>
          <a:bodyPr/>
          <a:lstStyle/>
          <a:p>
            <a:fld id="{851CBAB9-1919-4BBF-AEE7-F942014D8E9D}" type="slidenum">
              <a:rPr lang="en-US" altLang="ja-JP" smtClean="0"/>
              <a:pPr/>
              <a:t>12</a:t>
            </a:fld>
            <a:endParaRPr lang="en-US" altLang="ja-JP"/>
          </a:p>
        </p:txBody>
      </p:sp>
      <p:grpSp>
        <p:nvGrpSpPr>
          <p:cNvPr id="29" name="グループ化 28"/>
          <p:cNvGrpSpPr>
            <a:grpSpLocks noChangeAspect="1"/>
          </p:cNvGrpSpPr>
          <p:nvPr/>
        </p:nvGrpSpPr>
        <p:grpSpPr>
          <a:xfrm>
            <a:off x="2091327" y="1287430"/>
            <a:ext cx="7847577" cy="5229223"/>
            <a:chOff x="384762" y="1304753"/>
            <a:chExt cx="8266881" cy="5508625"/>
          </a:xfrm>
        </p:grpSpPr>
        <p:sp>
          <p:nvSpPr>
            <p:cNvPr id="3" name="Oval 2"/>
            <p:cNvSpPr>
              <a:spLocks noChangeArrowheads="1"/>
            </p:cNvSpPr>
            <p:nvPr/>
          </p:nvSpPr>
          <p:spPr bwMode="auto">
            <a:xfrm>
              <a:off x="1439864" y="1952452"/>
              <a:ext cx="6445251" cy="4643438"/>
            </a:xfrm>
            <a:prstGeom prst="ellipse">
              <a:avLst/>
            </a:prstGeom>
            <a:noFill/>
            <a:ln w="254000" algn="ctr">
              <a:solidFill>
                <a:srgbClr val="83E3AA"/>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a:spcBef>
                  <a:spcPct val="0"/>
                </a:spcBef>
                <a:buClrTx/>
                <a:buSzTx/>
                <a:buFontTx/>
                <a:buNone/>
              </a:pPr>
              <a:endParaRPr kumimoji="0" lang="ja-JP" altLang="en-US" sz="1800">
                <a:latin typeface="Arial" charset="0"/>
              </a:endParaRPr>
            </a:p>
          </p:txBody>
        </p:sp>
        <p:sp>
          <p:nvSpPr>
            <p:cNvPr id="4" name="Line 71"/>
            <p:cNvSpPr>
              <a:spLocks noChangeShapeType="1"/>
            </p:cNvSpPr>
            <p:nvPr/>
          </p:nvSpPr>
          <p:spPr bwMode="auto">
            <a:xfrm>
              <a:off x="4572003" y="1881016"/>
              <a:ext cx="28575" cy="1646237"/>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 name="Line 71"/>
            <p:cNvSpPr>
              <a:spLocks noChangeShapeType="1"/>
            </p:cNvSpPr>
            <p:nvPr/>
          </p:nvSpPr>
          <p:spPr bwMode="auto">
            <a:xfrm>
              <a:off x="3078164" y="2241378"/>
              <a:ext cx="1062037" cy="1439863"/>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 name="Line 71"/>
            <p:cNvSpPr>
              <a:spLocks noChangeShapeType="1"/>
            </p:cNvSpPr>
            <p:nvPr/>
          </p:nvSpPr>
          <p:spPr bwMode="auto">
            <a:xfrm>
              <a:off x="1435101" y="3249440"/>
              <a:ext cx="2420939" cy="828675"/>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 name="Line 71"/>
            <p:cNvSpPr>
              <a:spLocks noChangeShapeType="1"/>
            </p:cNvSpPr>
            <p:nvPr/>
          </p:nvSpPr>
          <p:spPr bwMode="auto">
            <a:xfrm flipV="1">
              <a:off x="4555968" y="5084590"/>
              <a:ext cx="44608" cy="1568450"/>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 name="Line 71"/>
            <p:cNvSpPr>
              <a:spLocks noChangeShapeType="1"/>
            </p:cNvSpPr>
            <p:nvPr/>
          </p:nvSpPr>
          <p:spPr bwMode="auto">
            <a:xfrm flipV="1">
              <a:off x="3024189" y="4941714"/>
              <a:ext cx="1133475" cy="1592262"/>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9" name="Line 71"/>
            <p:cNvSpPr>
              <a:spLocks noChangeShapeType="1"/>
            </p:cNvSpPr>
            <p:nvPr/>
          </p:nvSpPr>
          <p:spPr bwMode="auto">
            <a:xfrm flipH="1" flipV="1">
              <a:off x="5364165" y="4581353"/>
              <a:ext cx="2592387" cy="1025525"/>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0" name="Line 71"/>
            <p:cNvSpPr>
              <a:spLocks noChangeShapeType="1"/>
            </p:cNvSpPr>
            <p:nvPr/>
          </p:nvSpPr>
          <p:spPr bwMode="auto">
            <a:xfrm flipH="1" flipV="1">
              <a:off x="5040313" y="4941716"/>
              <a:ext cx="1331912" cy="1711325"/>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 name="Line 71"/>
            <p:cNvSpPr>
              <a:spLocks noChangeShapeType="1"/>
            </p:cNvSpPr>
            <p:nvPr/>
          </p:nvSpPr>
          <p:spPr bwMode="auto">
            <a:xfrm flipH="1">
              <a:off x="5515059" y="2747552"/>
              <a:ext cx="2370055" cy="1159407"/>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 name="Line 71"/>
            <p:cNvSpPr>
              <a:spLocks noChangeShapeType="1"/>
            </p:cNvSpPr>
            <p:nvPr/>
          </p:nvSpPr>
          <p:spPr bwMode="auto">
            <a:xfrm flipH="1">
              <a:off x="5076827" y="1844501"/>
              <a:ext cx="1439863" cy="1836738"/>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 name="Line 71"/>
            <p:cNvSpPr>
              <a:spLocks noChangeShapeType="1"/>
            </p:cNvSpPr>
            <p:nvPr/>
          </p:nvSpPr>
          <p:spPr bwMode="auto">
            <a:xfrm flipV="1">
              <a:off x="1435101" y="4581353"/>
              <a:ext cx="2420939" cy="512763"/>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 name="Text Box 33"/>
            <p:cNvSpPr txBox="1">
              <a:spLocks noChangeArrowheads="1"/>
            </p:cNvSpPr>
            <p:nvPr/>
          </p:nvSpPr>
          <p:spPr bwMode="auto">
            <a:xfrm>
              <a:off x="2279972" y="1442865"/>
              <a:ext cx="926464" cy="2917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a:latin typeface="Arial" charset="0"/>
                </a:rPr>
                <a:t>Waveform</a:t>
              </a:r>
            </a:p>
          </p:txBody>
        </p:sp>
        <p:sp>
          <p:nvSpPr>
            <p:cNvPr id="15" name="Text Box 39"/>
            <p:cNvSpPr txBox="1">
              <a:spLocks noChangeArrowheads="1"/>
            </p:cNvSpPr>
            <p:nvPr/>
          </p:nvSpPr>
          <p:spPr bwMode="auto">
            <a:xfrm>
              <a:off x="4129491" y="1304753"/>
              <a:ext cx="698968" cy="2917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a:latin typeface="Arial" charset="0"/>
                </a:rPr>
                <a:t>Vector </a:t>
              </a:r>
            </a:p>
          </p:txBody>
        </p:sp>
        <p:sp>
          <p:nvSpPr>
            <p:cNvPr id="16" name="Text Box 45"/>
            <p:cNvSpPr txBox="1">
              <a:spLocks noChangeArrowheads="1"/>
            </p:cNvSpPr>
            <p:nvPr/>
          </p:nvSpPr>
          <p:spPr bwMode="auto">
            <a:xfrm>
              <a:off x="465189" y="4077074"/>
              <a:ext cx="1194217" cy="2917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a:latin typeface="Arial" charset="0"/>
                </a:rPr>
                <a:t>EYE</a:t>
              </a:r>
              <a:r>
                <a:rPr lang="ja-JP" altLang="en-US" sz="1200" dirty="0">
                  <a:latin typeface="Arial" charset="0"/>
                </a:rPr>
                <a:t> </a:t>
              </a:r>
              <a:r>
                <a:rPr lang="en-US" altLang="ja-JP" sz="1200" dirty="0" smtClean="0">
                  <a:latin typeface="Arial" charset="0"/>
                </a:rPr>
                <a:t>Pattern *</a:t>
              </a:r>
              <a:endParaRPr lang="en-US" altLang="ja-JP" sz="1200" dirty="0">
                <a:latin typeface="Arial" charset="0"/>
              </a:endParaRPr>
            </a:p>
          </p:txBody>
        </p:sp>
        <p:sp>
          <p:nvSpPr>
            <p:cNvPr id="17" name="Text Box 51"/>
            <p:cNvSpPr txBox="1">
              <a:spLocks noChangeArrowheads="1"/>
            </p:cNvSpPr>
            <p:nvPr/>
          </p:nvSpPr>
          <p:spPr bwMode="auto">
            <a:xfrm>
              <a:off x="5705853" y="1320390"/>
              <a:ext cx="697753" cy="2917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a:latin typeface="Arial" charset="0"/>
                </a:rPr>
                <a:t>Picture</a:t>
              </a:r>
            </a:p>
          </p:txBody>
        </p:sp>
        <p:sp>
          <p:nvSpPr>
            <p:cNvPr id="18" name="Text Box 57"/>
            <p:cNvSpPr txBox="1">
              <a:spLocks noChangeArrowheads="1"/>
            </p:cNvSpPr>
            <p:nvPr/>
          </p:nvSpPr>
          <p:spPr bwMode="auto">
            <a:xfrm>
              <a:off x="3970739" y="5636279"/>
              <a:ext cx="653847" cy="2917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a:latin typeface="Arial" charset="0"/>
                </a:rPr>
                <a:t>Status</a:t>
              </a:r>
            </a:p>
          </p:txBody>
        </p:sp>
        <p:sp>
          <p:nvSpPr>
            <p:cNvPr id="21" name="Text Box 75"/>
            <p:cNvSpPr txBox="1">
              <a:spLocks noChangeArrowheads="1"/>
            </p:cNvSpPr>
            <p:nvPr/>
          </p:nvSpPr>
          <p:spPr bwMode="auto">
            <a:xfrm>
              <a:off x="384762" y="2771346"/>
              <a:ext cx="1602869" cy="275588"/>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100" dirty="0">
                  <a:latin typeface="Arial" charset="0"/>
                </a:rPr>
                <a:t>4K Pattern Generator</a:t>
              </a:r>
              <a:endParaRPr lang="ja-JP" altLang="en-US" sz="1100" dirty="0">
                <a:latin typeface="Arial" charset="0"/>
              </a:endParaRPr>
            </a:p>
          </p:txBody>
        </p:sp>
        <p:pic>
          <p:nvPicPr>
            <p:cNvPr id="22" name="Picture 7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5464" y="5608465"/>
              <a:ext cx="15843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9"/>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4"/>
            <a:stretch/>
          </p:blipFill>
          <p:spPr bwMode="auto">
            <a:xfrm>
              <a:off x="1784775" y="1719089"/>
              <a:ext cx="1707727" cy="102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609183" y="1592091"/>
              <a:ext cx="1693706" cy="103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72103" y="1598200"/>
              <a:ext cx="15113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51275" y="5876753"/>
              <a:ext cx="15128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05613" y="4931711"/>
              <a:ext cx="1489075" cy="86677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51"/>
            <p:cNvSpPr txBox="1">
              <a:spLocks noChangeArrowheads="1"/>
            </p:cNvSpPr>
            <p:nvPr/>
          </p:nvSpPr>
          <p:spPr bwMode="auto">
            <a:xfrm>
              <a:off x="7068412" y="4663904"/>
              <a:ext cx="893636" cy="2917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a:latin typeface="Arial" charset="0"/>
                </a:rPr>
                <a:t>CineZone</a:t>
              </a:r>
            </a:p>
          </p:txBody>
        </p:sp>
        <p:pic>
          <p:nvPicPr>
            <p:cNvPr id="32"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40391" y="5865641"/>
              <a:ext cx="1450975"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 Box 51"/>
            <p:cNvSpPr txBox="1">
              <a:spLocks noChangeArrowheads="1"/>
            </p:cNvSpPr>
            <p:nvPr/>
          </p:nvSpPr>
          <p:spPr bwMode="auto">
            <a:xfrm>
              <a:off x="5944523" y="5611879"/>
              <a:ext cx="785561" cy="2917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err="1">
                  <a:latin typeface="Arial" charset="0"/>
                </a:rPr>
                <a:t>CineLite</a:t>
              </a:r>
              <a:endParaRPr lang="en-US" altLang="ja-JP" sz="1200" dirty="0">
                <a:latin typeface="Arial" charset="0"/>
              </a:endParaRPr>
            </a:p>
          </p:txBody>
        </p:sp>
        <p:pic>
          <p:nvPicPr>
            <p:cNvPr id="36" name="Picture 96"/>
            <p:cNvPicPr>
              <a:picLocks noChangeAspect="1" noChangeArrowheads="1"/>
            </p:cNvPicPr>
            <p:nvPr/>
          </p:nvPicPr>
          <p:blipFill>
            <a:blip r:embed="rId10" cstate="screen">
              <a:extLst>
                <a:ext uri="{28A0092B-C50C-407E-A947-70E740481C1C}">
                  <a14:useLocalDpi xmlns:a14="http://schemas.microsoft.com/office/drawing/2010/main"/>
                </a:ext>
              </a:extLst>
            </a:blip>
            <a:srcRect r="-391"/>
            <a:stretch>
              <a:fillRect/>
            </a:stretch>
          </p:blipFill>
          <p:spPr bwMode="auto">
            <a:xfrm>
              <a:off x="539552" y="4329101"/>
              <a:ext cx="1487013" cy="1057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02933" y="3025282"/>
              <a:ext cx="1673859" cy="934676"/>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Line 71"/>
            <p:cNvSpPr>
              <a:spLocks noChangeShapeType="1"/>
            </p:cNvSpPr>
            <p:nvPr/>
          </p:nvSpPr>
          <p:spPr bwMode="auto">
            <a:xfrm flipH="1" flipV="1">
              <a:off x="5527675" y="4230515"/>
              <a:ext cx="2572719" cy="6885"/>
            </a:xfrm>
            <a:prstGeom prst="line">
              <a:avLst/>
            </a:prstGeom>
            <a:noFill/>
            <a:ln w="1270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pic>
          <p:nvPicPr>
            <p:cNvPr id="26" name="Picture 87"/>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067318" y="2142652"/>
              <a:ext cx="1584325"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63"/>
            <p:cNvSpPr txBox="1">
              <a:spLocks noChangeArrowheads="1"/>
            </p:cNvSpPr>
            <p:nvPr/>
          </p:nvSpPr>
          <p:spPr bwMode="auto">
            <a:xfrm>
              <a:off x="7127990" y="1844017"/>
              <a:ext cx="1450890" cy="2917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a:latin typeface="Arial" charset="0"/>
                </a:rPr>
                <a:t>Audio - Loudness</a:t>
              </a:r>
            </a:p>
          </p:txBody>
        </p:sp>
        <p:pic>
          <p:nvPicPr>
            <p:cNvPr id="39" name="図 1"/>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7456663" y="3541199"/>
              <a:ext cx="1066800" cy="116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51"/>
            <p:cNvSpPr txBox="1">
              <a:spLocks noChangeArrowheads="1"/>
            </p:cNvSpPr>
            <p:nvPr/>
          </p:nvSpPr>
          <p:spPr bwMode="auto">
            <a:xfrm>
              <a:off x="7760396" y="3269300"/>
              <a:ext cx="464717" cy="2917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a:latin typeface="Arial" charset="0"/>
                </a:rPr>
                <a:t>CIE</a:t>
              </a:r>
            </a:p>
          </p:txBody>
        </p:sp>
        <p:pic>
          <p:nvPicPr>
            <p:cNvPr id="43" name="Picture 137" descr="K:\資料作成中\プロビデオ\その他\NAB2018\画像\LV5600.pn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043321" y="3100889"/>
              <a:ext cx="3195523" cy="245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E:\LV7600_USER\BMP\20180426093220.bmp"/>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348122" y="3541927"/>
              <a:ext cx="2261704" cy="1272122"/>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69"/>
            <p:cNvSpPr txBox="1">
              <a:spLocks noChangeArrowheads="1"/>
            </p:cNvSpPr>
            <p:nvPr/>
          </p:nvSpPr>
          <p:spPr bwMode="auto">
            <a:xfrm>
              <a:off x="1734395" y="5348247"/>
              <a:ext cx="1548359" cy="291799"/>
            </a:xfrm>
            <a:prstGeom prst="rect">
              <a:avLst/>
            </a:prstGeom>
            <a:noFill/>
            <a:ln>
              <a:noFill/>
            </a:ln>
            <a:extLst/>
          </p:spPr>
          <p:txBody>
            <a:bodyPr wrap="none">
              <a:spAutoFit/>
            </a:bodyPr>
            <a:lstStyle>
              <a:lvl1pPr algn="l">
                <a:spcBef>
                  <a:spcPct val="20000"/>
                </a:spcBef>
                <a:buClr>
                  <a:schemeClr val="folHlink"/>
                </a:buClr>
                <a:buSzPct val="60000"/>
                <a:buFont typeface="Wingdings" pitchFamily="2" charset="2"/>
                <a:buChar char="n"/>
                <a:defRPr kumimoji="1" sz="3200">
                  <a:solidFill>
                    <a:schemeClr val="tx1"/>
                  </a:solidFill>
                  <a:latin typeface="Tahoma" pitchFamily="34" charset="0"/>
                  <a:ea typeface="ＭＳ Ｐゴシック" charset="-128"/>
                </a:defRPr>
              </a:lvl1pPr>
              <a:lvl2pPr marL="742950" indent="-285750" algn="l">
                <a:spcBef>
                  <a:spcPct val="20000"/>
                </a:spcBef>
                <a:buClr>
                  <a:schemeClr val="hlink"/>
                </a:buClr>
                <a:buSzPct val="55000"/>
                <a:buFont typeface="Wingdings" pitchFamily="2" charset="2"/>
                <a:buChar char="n"/>
                <a:defRPr kumimoji="1" sz="2800">
                  <a:solidFill>
                    <a:schemeClr val="tx1"/>
                  </a:solidFill>
                  <a:latin typeface="Tahoma" pitchFamily="34" charset="0"/>
                  <a:ea typeface="ＭＳ Ｐゴシック" charset="-128"/>
                </a:defRPr>
              </a:lvl2pPr>
              <a:lvl3pPr marL="1143000" indent="-228600" algn="l">
                <a:spcBef>
                  <a:spcPct val="20000"/>
                </a:spcBef>
                <a:buClr>
                  <a:schemeClr val="folHlink"/>
                </a:buClr>
                <a:buSzPct val="50000"/>
                <a:buFont typeface="Wingdings" pitchFamily="2" charset="2"/>
                <a:buChar char="n"/>
                <a:defRPr kumimoji="1" sz="2400">
                  <a:solidFill>
                    <a:schemeClr val="tx1"/>
                  </a:solidFill>
                  <a:latin typeface="Tahoma" pitchFamily="34" charset="0"/>
                  <a:ea typeface="ＭＳ Ｐゴシック" charset="-128"/>
                </a:defRPr>
              </a:lvl3pPr>
              <a:lvl4pPr marL="1600200" indent="-228600" algn="l">
                <a:spcBef>
                  <a:spcPct val="20000"/>
                </a:spcBef>
                <a:buClr>
                  <a:schemeClr val="accent2"/>
                </a:buClr>
                <a:buSzPct val="55000"/>
                <a:buFont typeface="Wingdings" pitchFamily="2" charset="2"/>
                <a:buChar char="n"/>
                <a:defRPr kumimoji="1" sz="2000">
                  <a:solidFill>
                    <a:schemeClr val="tx1"/>
                  </a:solidFill>
                  <a:latin typeface="Tahoma" pitchFamily="34" charset="0"/>
                  <a:ea typeface="ＭＳ Ｐゴシック" charset="-128"/>
                </a:defRPr>
              </a:lvl4pPr>
              <a:lvl5pPr marL="2057400" indent="-228600" algn="l">
                <a:spcBef>
                  <a:spcPct val="20000"/>
                </a:spcBef>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ＭＳ Ｐゴシック" charset="-128"/>
                </a:defRPr>
              </a:lvl9pPr>
            </a:lstStyle>
            <a:p>
              <a:pPr algn="ctr" eaLnBrk="1" hangingPunct="1">
                <a:spcBef>
                  <a:spcPct val="0"/>
                </a:spcBef>
                <a:buClrTx/>
                <a:buSzTx/>
                <a:buFontTx/>
                <a:buNone/>
              </a:pPr>
              <a:r>
                <a:rPr lang="en-US" altLang="ja-JP" sz="1200" dirty="0"/>
                <a:t> </a:t>
              </a:r>
              <a:r>
                <a:rPr lang="en-US" altLang="ja-JP" sz="1200" dirty="0">
                  <a:latin typeface="+mn-lt"/>
                </a:rPr>
                <a:t>Phase Adjustment</a:t>
              </a:r>
            </a:p>
          </p:txBody>
        </p:sp>
      </p:grpSp>
      <p:sp>
        <p:nvSpPr>
          <p:cNvPr id="42" name="Rounded Rectangular Callout 41"/>
          <p:cNvSpPr/>
          <p:nvPr/>
        </p:nvSpPr>
        <p:spPr>
          <a:xfrm rot="19468353">
            <a:off x="215316" y="1567543"/>
            <a:ext cx="2463281" cy="1530221"/>
          </a:xfrm>
          <a:prstGeom prst="wedgeRoundRectCallout">
            <a:avLst>
              <a:gd name="adj1" fmla="val 78328"/>
              <a:gd name="adj2" fmla="val 177967"/>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Day to Day Tool Set</a:t>
            </a:r>
            <a:endParaRPr lang="en-US" sz="2800" dirty="0"/>
          </a:p>
        </p:txBody>
      </p:sp>
    </p:spTree>
    <p:extLst>
      <p:ext uri="{BB962C8B-B14F-4D97-AF65-F5344CB8AC3E}">
        <p14:creationId xmlns:p14="http://schemas.microsoft.com/office/powerpoint/2010/main" val="250042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8013" y="1598612"/>
            <a:ext cx="11144963" cy="5153169"/>
          </a:xfrm>
          <a:prstGeom prst="rect">
            <a:avLst/>
          </a:prstGeom>
        </p:spPr>
      </p:pic>
      <p:sp>
        <p:nvSpPr>
          <p:cNvPr id="3" name="TextBox 2"/>
          <p:cNvSpPr txBox="1"/>
          <p:nvPr/>
        </p:nvSpPr>
        <p:spPr>
          <a:xfrm>
            <a:off x="1291905" y="1650525"/>
            <a:ext cx="692818" cy="369332"/>
          </a:xfrm>
          <a:prstGeom prst="rect">
            <a:avLst/>
          </a:prstGeom>
          <a:noFill/>
          <a:ln>
            <a:noFill/>
          </a:ln>
        </p:spPr>
        <p:txBody>
          <a:bodyPr wrap="none" rtlCol="0">
            <a:spAutoFit/>
          </a:bodyPr>
          <a:lstStyle/>
          <a:p>
            <a:r>
              <a:rPr lang="en-US" b="1" dirty="0" smtClean="0">
                <a:solidFill>
                  <a:schemeClr val="bg1"/>
                </a:solidFill>
              </a:rPr>
              <a:t>SDI A</a:t>
            </a:r>
            <a:endParaRPr lang="en-US" b="1" dirty="0">
              <a:solidFill>
                <a:schemeClr val="bg1"/>
              </a:solidFill>
            </a:endParaRPr>
          </a:p>
        </p:txBody>
      </p:sp>
      <p:sp>
        <p:nvSpPr>
          <p:cNvPr id="2" name="Title 1"/>
          <p:cNvSpPr>
            <a:spLocks noGrp="1"/>
          </p:cNvSpPr>
          <p:nvPr>
            <p:ph type="title"/>
          </p:nvPr>
        </p:nvSpPr>
        <p:spPr/>
        <p:txBody>
          <a:bodyPr/>
          <a:lstStyle/>
          <a:p>
            <a:r>
              <a:rPr lang="en-US" dirty="0" smtClean="0"/>
              <a:t>True Hybrid </a:t>
            </a:r>
            <a:r>
              <a:rPr lang="en-US" dirty="0"/>
              <a:t>O</a:t>
            </a:r>
            <a:r>
              <a:rPr lang="en-US" dirty="0" smtClean="0"/>
              <a:t>peration. </a:t>
            </a:r>
            <a:endParaRPr lang="en-US" dirty="0"/>
          </a:p>
        </p:txBody>
      </p:sp>
      <p:sp>
        <p:nvSpPr>
          <p:cNvPr id="4" name="Text Placeholder 3"/>
          <p:cNvSpPr>
            <a:spLocks noGrp="1"/>
          </p:cNvSpPr>
          <p:nvPr>
            <p:ph type="body" sz="quarter" idx="13"/>
          </p:nvPr>
        </p:nvSpPr>
        <p:spPr/>
        <p:txBody>
          <a:bodyPr>
            <a:noAutofit/>
          </a:bodyPr>
          <a:lstStyle/>
          <a:p>
            <a:r>
              <a:rPr lang="en-US" sz="2800" dirty="0" smtClean="0"/>
              <a:t>How to look at both SDI and </a:t>
            </a:r>
            <a:r>
              <a:rPr lang="en-US" sz="2800" dirty="0" err="1" smtClean="0"/>
              <a:t>Ip</a:t>
            </a:r>
            <a:r>
              <a:rPr lang="en-US" sz="2800" dirty="0" smtClean="0"/>
              <a:t> streams at the same time. </a:t>
            </a:r>
            <a:endParaRPr lang="en-US" sz="2800" dirty="0"/>
          </a:p>
        </p:txBody>
      </p:sp>
      <p:sp>
        <p:nvSpPr>
          <p:cNvPr id="25" name="TextBox 24"/>
          <p:cNvSpPr txBox="1"/>
          <p:nvPr/>
        </p:nvSpPr>
        <p:spPr>
          <a:xfrm>
            <a:off x="6848669" y="1632857"/>
            <a:ext cx="580095" cy="338554"/>
          </a:xfrm>
          <a:prstGeom prst="rect">
            <a:avLst/>
          </a:prstGeom>
          <a:noFill/>
        </p:spPr>
        <p:txBody>
          <a:bodyPr wrap="none" rtlCol="0">
            <a:spAutoFit/>
          </a:bodyPr>
          <a:lstStyle/>
          <a:p>
            <a:r>
              <a:rPr lang="en-US" sz="1600" b="1" dirty="0" smtClean="0">
                <a:solidFill>
                  <a:schemeClr val="bg1"/>
                </a:solidFill>
                <a:latin typeface="Arial" panose="020B0604020202020204" pitchFamily="34" charset="0"/>
                <a:cs typeface="Arial" panose="020B0604020202020204" pitchFamily="34" charset="0"/>
              </a:rPr>
              <a:t>IP C</a:t>
            </a:r>
            <a:endParaRPr lang="en-US" sz="1600" b="1" dirty="0">
              <a:solidFill>
                <a:schemeClr val="bg1"/>
              </a:solidFill>
              <a:latin typeface="Arial" panose="020B0604020202020204" pitchFamily="34" charset="0"/>
              <a:cs typeface="Arial" panose="020B0604020202020204" pitchFamily="34" charset="0"/>
            </a:endParaRPr>
          </a:p>
        </p:txBody>
      </p:sp>
      <p:sp>
        <p:nvSpPr>
          <p:cNvPr id="6" name="Rounded Rectangle 5"/>
          <p:cNvSpPr/>
          <p:nvPr/>
        </p:nvSpPr>
        <p:spPr>
          <a:xfrm>
            <a:off x="3284376" y="4702629"/>
            <a:ext cx="2649893" cy="198742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8661919" y="4668417"/>
            <a:ext cx="3020008" cy="198742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025590" y="4315522"/>
            <a:ext cx="1120691" cy="369332"/>
          </a:xfrm>
          <a:prstGeom prst="rect">
            <a:avLst/>
          </a:prstGeom>
          <a:noFill/>
        </p:spPr>
        <p:txBody>
          <a:bodyPr wrap="none" rtlCol="0">
            <a:spAutoFit/>
          </a:bodyPr>
          <a:lstStyle/>
          <a:p>
            <a:r>
              <a:rPr lang="en-US" dirty="0" smtClean="0">
                <a:solidFill>
                  <a:srgbClr val="FF0000"/>
                </a:solidFill>
              </a:rPr>
              <a:t>SDI Status</a:t>
            </a:r>
            <a:endParaRPr lang="en-US" dirty="0">
              <a:solidFill>
                <a:srgbClr val="FF0000"/>
              </a:solidFill>
            </a:endParaRPr>
          </a:p>
        </p:txBody>
      </p:sp>
      <p:sp>
        <p:nvSpPr>
          <p:cNvPr id="10" name="TextBox 9"/>
          <p:cNvSpPr txBox="1"/>
          <p:nvPr/>
        </p:nvSpPr>
        <p:spPr>
          <a:xfrm>
            <a:off x="9642080" y="4311808"/>
            <a:ext cx="990849" cy="369332"/>
          </a:xfrm>
          <a:prstGeom prst="rect">
            <a:avLst/>
          </a:prstGeom>
          <a:noFill/>
        </p:spPr>
        <p:txBody>
          <a:bodyPr wrap="none" rtlCol="0">
            <a:spAutoFit/>
          </a:bodyPr>
          <a:lstStyle/>
          <a:p>
            <a:r>
              <a:rPr lang="en-US" dirty="0" smtClean="0">
                <a:solidFill>
                  <a:srgbClr val="FF0000"/>
                </a:solidFill>
              </a:rPr>
              <a:t>IP Status</a:t>
            </a:r>
            <a:endParaRPr lang="en-US" dirty="0">
              <a:solidFill>
                <a:srgbClr val="FF0000"/>
              </a:solidFill>
            </a:endParaRPr>
          </a:p>
        </p:txBody>
      </p:sp>
    </p:spTree>
    <p:extLst>
      <p:ext uri="{BB962C8B-B14F-4D97-AF65-F5344CB8AC3E}">
        <p14:creationId xmlns:p14="http://schemas.microsoft.com/office/powerpoint/2010/main" val="278134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8013" y="1598612"/>
            <a:ext cx="11144963" cy="5153169"/>
          </a:xfrm>
          <a:prstGeom prst="rect">
            <a:avLst/>
          </a:prstGeom>
        </p:spPr>
      </p:pic>
      <p:sp>
        <p:nvSpPr>
          <p:cNvPr id="3" name="TextBox 2"/>
          <p:cNvSpPr txBox="1"/>
          <p:nvPr/>
        </p:nvSpPr>
        <p:spPr>
          <a:xfrm>
            <a:off x="1291905" y="1650525"/>
            <a:ext cx="692818" cy="369332"/>
          </a:xfrm>
          <a:prstGeom prst="rect">
            <a:avLst/>
          </a:prstGeom>
          <a:noFill/>
          <a:ln>
            <a:noFill/>
          </a:ln>
        </p:spPr>
        <p:txBody>
          <a:bodyPr wrap="none" rtlCol="0">
            <a:spAutoFit/>
          </a:bodyPr>
          <a:lstStyle/>
          <a:p>
            <a:r>
              <a:rPr lang="en-US" b="1" dirty="0" smtClean="0">
                <a:solidFill>
                  <a:schemeClr val="bg1"/>
                </a:solidFill>
              </a:rPr>
              <a:t>SDI A</a:t>
            </a:r>
            <a:endParaRPr lang="en-US" b="1" dirty="0">
              <a:solidFill>
                <a:schemeClr val="bg1"/>
              </a:solidFill>
            </a:endParaRPr>
          </a:p>
        </p:txBody>
      </p:sp>
      <p:sp>
        <p:nvSpPr>
          <p:cNvPr id="8" name="TextBox 7"/>
          <p:cNvSpPr txBox="1"/>
          <p:nvPr/>
        </p:nvSpPr>
        <p:spPr>
          <a:xfrm>
            <a:off x="7475989" y="1664608"/>
            <a:ext cx="543739" cy="369332"/>
          </a:xfrm>
          <a:prstGeom prst="rect">
            <a:avLst/>
          </a:prstGeom>
          <a:noFill/>
          <a:ln>
            <a:noFill/>
          </a:ln>
        </p:spPr>
        <p:txBody>
          <a:bodyPr wrap="none" rtlCol="0">
            <a:spAutoFit/>
          </a:bodyPr>
          <a:lstStyle/>
          <a:p>
            <a:r>
              <a:rPr lang="en-US" b="1" dirty="0" smtClean="0">
                <a:solidFill>
                  <a:schemeClr val="bg1"/>
                </a:solidFill>
              </a:rPr>
              <a:t>IP C</a:t>
            </a:r>
            <a:endParaRPr lang="en-US"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3995"/>
            <a:ext cx="12192000" cy="5238803"/>
          </a:xfrm>
          <a:prstGeom prst="rect">
            <a:avLst/>
          </a:prstGeom>
        </p:spPr>
      </p:pic>
      <p:sp>
        <p:nvSpPr>
          <p:cNvPr id="2" name="Title 1"/>
          <p:cNvSpPr>
            <a:spLocks noGrp="1"/>
          </p:cNvSpPr>
          <p:nvPr>
            <p:ph type="title"/>
          </p:nvPr>
        </p:nvSpPr>
        <p:spPr/>
        <p:txBody>
          <a:bodyPr/>
          <a:lstStyle/>
          <a:p>
            <a:r>
              <a:rPr lang="en-US" dirty="0" smtClean="0"/>
              <a:t>True Hybrid </a:t>
            </a:r>
            <a:r>
              <a:rPr lang="en-US" dirty="0"/>
              <a:t>O</a:t>
            </a:r>
            <a:r>
              <a:rPr lang="en-US" dirty="0" smtClean="0"/>
              <a:t>peration. </a:t>
            </a:r>
            <a:endParaRPr lang="en-US" dirty="0"/>
          </a:p>
        </p:txBody>
      </p:sp>
      <p:cxnSp>
        <p:nvCxnSpPr>
          <p:cNvPr id="16" name="Straight Arrow Connector 15"/>
          <p:cNvCxnSpPr/>
          <p:nvPr/>
        </p:nvCxnSpPr>
        <p:spPr>
          <a:xfrm>
            <a:off x="6108267" y="3479973"/>
            <a:ext cx="5579534" cy="0"/>
          </a:xfrm>
          <a:prstGeom prst="straightConnector1">
            <a:avLst/>
          </a:prstGeom>
          <a:ln w="254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057641" y="3285947"/>
            <a:ext cx="1406732" cy="369332"/>
          </a:xfrm>
          <a:prstGeom prst="rect">
            <a:avLst/>
          </a:prstGeom>
          <a:solidFill>
            <a:schemeClr val="bg1">
              <a:lumMod val="65000"/>
              <a:alpha val="72000"/>
            </a:schemeClr>
          </a:solidFill>
          <a:ln>
            <a:noFill/>
          </a:ln>
        </p:spPr>
        <p:txBody>
          <a:bodyPr wrap="none" rtlCol="0">
            <a:spAutoFit/>
          </a:bodyPr>
          <a:lstStyle/>
          <a:p>
            <a:r>
              <a:rPr lang="en-US" dirty="0" smtClean="0">
                <a:solidFill>
                  <a:schemeClr val="bg1"/>
                </a:solidFill>
                <a:effectLst>
                  <a:outerShdw blurRad="38100" dist="38100" dir="2700000" algn="tl">
                    <a:srgbClr val="000000">
                      <a:alpha val="43137"/>
                    </a:srgbClr>
                  </a:outerShdw>
                </a:effectLst>
              </a:rPr>
              <a:t>608 Captions</a:t>
            </a:r>
            <a:endParaRPr lang="en-US" dirty="0">
              <a:solidFill>
                <a:schemeClr val="bg1"/>
              </a:solidFill>
              <a:effectLst>
                <a:outerShdw blurRad="38100" dist="38100" dir="2700000" algn="tl">
                  <a:srgbClr val="000000">
                    <a:alpha val="43137"/>
                  </a:srgbClr>
                </a:outerShdw>
              </a:effectLst>
            </a:endParaRPr>
          </a:p>
        </p:txBody>
      </p:sp>
      <p:cxnSp>
        <p:nvCxnSpPr>
          <p:cNvPr id="18" name="Straight Arrow Connector 17"/>
          <p:cNvCxnSpPr>
            <a:stCxn id="17" idx="2"/>
          </p:cNvCxnSpPr>
          <p:nvPr/>
        </p:nvCxnSpPr>
        <p:spPr>
          <a:xfrm flipH="1">
            <a:off x="3951209" y="3655279"/>
            <a:ext cx="4809798" cy="2049509"/>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7" idx="2"/>
          </p:cNvCxnSpPr>
          <p:nvPr/>
        </p:nvCxnSpPr>
        <p:spPr>
          <a:xfrm flipH="1">
            <a:off x="8579770" y="3655279"/>
            <a:ext cx="181237" cy="1794985"/>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7" y="1597322"/>
            <a:ext cx="12192000" cy="5339592"/>
          </a:xfrm>
          <a:prstGeom prst="rect">
            <a:avLst/>
          </a:prstGeom>
        </p:spPr>
      </p:pic>
      <p:sp>
        <p:nvSpPr>
          <p:cNvPr id="4" name="Text Placeholder 3"/>
          <p:cNvSpPr>
            <a:spLocks noGrp="1"/>
          </p:cNvSpPr>
          <p:nvPr>
            <p:ph type="body" sz="quarter" idx="13"/>
          </p:nvPr>
        </p:nvSpPr>
        <p:spPr/>
        <p:txBody>
          <a:bodyPr>
            <a:noAutofit/>
          </a:bodyPr>
          <a:lstStyle/>
          <a:p>
            <a:r>
              <a:rPr lang="en-US" sz="2800" dirty="0" smtClean="0"/>
              <a:t>How to look at both SDI and </a:t>
            </a:r>
            <a:r>
              <a:rPr lang="en-US" sz="2800" dirty="0" err="1" smtClean="0"/>
              <a:t>Ip</a:t>
            </a:r>
            <a:r>
              <a:rPr lang="en-US" sz="2800" dirty="0" smtClean="0"/>
              <a:t> streams at the same time. </a:t>
            </a:r>
            <a:endParaRPr lang="en-US" sz="2800" dirty="0"/>
          </a:p>
        </p:txBody>
      </p:sp>
      <p:cxnSp>
        <p:nvCxnSpPr>
          <p:cNvPr id="10" name="Straight Arrow Connector 9"/>
          <p:cNvCxnSpPr/>
          <p:nvPr/>
        </p:nvCxnSpPr>
        <p:spPr>
          <a:xfrm>
            <a:off x="6189133" y="1862667"/>
            <a:ext cx="5579534"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446417" y="1677971"/>
            <a:ext cx="1406732" cy="369332"/>
          </a:xfrm>
          <a:prstGeom prst="rect">
            <a:avLst/>
          </a:prstGeom>
          <a:noFill/>
          <a:ln>
            <a:noFill/>
          </a:ln>
        </p:spPr>
        <p:txBody>
          <a:bodyPr wrap="none" rtlCol="0">
            <a:spAutoFit/>
          </a:bodyPr>
          <a:lstStyle/>
          <a:p>
            <a:r>
              <a:rPr lang="en-US" dirty="0" smtClean="0">
                <a:solidFill>
                  <a:schemeClr val="bg1"/>
                </a:solidFill>
              </a:rPr>
              <a:t>608 Captions</a:t>
            </a:r>
            <a:endParaRPr lang="en-US" dirty="0">
              <a:solidFill>
                <a:schemeClr val="bg1"/>
              </a:solidFill>
            </a:endParaRPr>
          </a:p>
        </p:txBody>
      </p:sp>
      <p:cxnSp>
        <p:nvCxnSpPr>
          <p:cNvPr id="13" name="Straight Arrow Connector 12"/>
          <p:cNvCxnSpPr/>
          <p:nvPr/>
        </p:nvCxnSpPr>
        <p:spPr>
          <a:xfrm flipH="1">
            <a:off x="4694548" y="2045616"/>
            <a:ext cx="4468306" cy="167797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9162854" y="2064470"/>
            <a:ext cx="160255" cy="140459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65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456" y="365125"/>
            <a:ext cx="9238344" cy="549275"/>
          </a:xfrm>
        </p:spPr>
        <p:txBody>
          <a:bodyPr/>
          <a:lstStyle/>
          <a:p>
            <a:r>
              <a:rPr lang="en-US" dirty="0" smtClean="0"/>
              <a:t>Look at waveforms in the same way</a:t>
            </a:r>
            <a:endParaRPr lang="en-US" dirty="0"/>
          </a:p>
        </p:txBody>
      </p:sp>
      <p:pic>
        <p:nvPicPr>
          <p:cNvPr id="5" name="Content Placeholder 4"/>
          <p:cNvPicPr>
            <a:picLocks noGrp="1" noChangeAspect="1"/>
          </p:cNvPicPr>
          <p:nvPr>
            <p:ph idx="1"/>
          </p:nvPr>
        </p:nvPicPr>
        <p:blipFill>
          <a:blip r:embed="rId2"/>
          <a:stretch>
            <a:fillRect/>
          </a:stretch>
        </p:blipFill>
        <p:spPr>
          <a:xfrm>
            <a:off x="1748260" y="1598613"/>
            <a:ext cx="8776768" cy="4996920"/>
          </a:xfrm>
          <a:prstGeom prst="rect">
            <a:avLst/>
          </a:prstGeom>
        </p:spPr>
      </p:pic>
      <p:sp>
        <p:nvSpPr>
          <p:cNvPr id="4" name="Text Placeholder 3"/>
          <p:cNvSpPr>
            <a:spLocks noGrp="1"/>
          </p:cNvSpPr>
          <p:nvPr>
            <p:ph type="body" sz="quarter" idx="13"/>
          </p:nvPr>
        </p:nvSpPr>
        <p:spPr/>
        <p:txBody>
          <a:bodyPr>
            <a:noAutofit/>
          </a:bodyPr>
          <a:lstStyle/>
          <a:p>
            <a:r>
              <a:rPr lang="en-US" sz="2400" dirty="0" smtClean="0"/>
              <a:t>But have tools that will go deeper if needed</a:t>
            </a:r>
            <a:endParaRPr lang="en-US" sz="2400" dirty="0"/>
          </a:p>
        </p:txBody>
      </p:sp>
      <p:sp>
        <p:nvSpPr>
          <p:cNvPr id="6" name="Rectangle 5"/>
          <p:cNvSpPr/>
          <p:nvPr/>
        </p:nvSpPr>
        <p:spPr>
          <a:xfrm>
            <a:off x="4047067" y="1718733"/>
            <a:ext cx="423333" cy="2116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424344" y="1718732"/>
            <a:ext cx="423333" cy="2116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833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30366" y="1701087"/>
            <a:ext cx="8380138" cy="4858334"/>
          </a:xfrm>
          <a:prstGeom prst="rect">
            <a:avLst/>
          </a:prstGeom>
        </p:spPr>
      </p:pic>
      <p:sp>
        <p:nvSpPr>
          <p:cNvPr id="2" name="Title 1"/>
          <p:cNvSpPr>
            <a:spLocks noGrp="1"/>
          </p:cNvSpPr>
          <p:nvPr>
            <p:ph type="title"/>
          </p:nvPr>
        </p:nvSpPr>
        <p:spPr/>
        <p:txBody>
          <a:bodyPr/>
          <a:lstStyle/>
          <a:p>
            <a:r>
              <a:rPr lang="en-US" dirty="0" smtClean="0"/>
              <a:t>Look at audio in the same way</a:t>
            </a:r>
            <a:endParaRPr lang="en-US" dirty="0"/>
          </a:p>
        </p:txBody>
      </p:sp>
      <p:sp>
        <p:nvSpPr>
          <p:cNvPr id="4" name="Text Placeholder 3"/>
          <p:cNvSpPr>
            <a:spLocks noGrp="1"/>
          </p:cNvSpPr>
          <p:nvPr>
            <p:ph type="body" sz="quarter" idx="13"/>
          </p:nvPr>
        </p:nvSpPr>
        <p:spPr/>
        <p:txBody>
          <a:bodyPr>
            <a:noAutofit/>
          </a:bodyPr>
          <a:lstStyle/>
          <a:p>
            <a:r>
              <a:rPr lang="en-US" sz="2400" dirty="0" smtClean="0"/>
              <a:t>Look at the audio in the same way we are use to</a:t>
            </a:r>
            <a:endParaRPr lang="en-US" sz="2400" dirty="0"/>
          </a:p>
        </p:txBody>
      </p:sp>
      <p:pic>
        <p:nvPicPr>
          <p:cNvPr id="15" name="Picture 14"/>
          <p:cNvPicPr>
            <a:picLocks noChangeAspect="1"/>
          </p:cNvPicPr>
          <p:nvPr/>
        </p:nvPicPr>
        <p:blipFill>
          <a:blip r:embed="rId3"/>
          <a:stretch>
            <a:fillRect/>
          </a:stretch>
        </p:blipFill>
        <p:spPr>
          <a:xfrm>
            <a:off x="1928424" y="1709735"/>
            <a:ext cx="8435370" cy="4849685"/>
          </a:xfrm>
          <a:prstGeom prst="rect">
            <a:avLst/>
          </a:prstGeom>
        </p:spPr>
      </p:pic>
      <p:pic>
        <p:nvPicPr>
          <p:cNvPr id="7" name="Picture 6"/>
          <p:cNvPicPr>
            <a:picLocks noChangeAspect="1"/>
          </p:cNvPicPr>
          <p:nvPr/>
        </p:nvPicPr>
        <p:blipFill>
          <a:blip r:embed="rId4"/>
          <a:stretch>
            <a:fillRect/>
          </a:stretch>
        </p:blipFill>
        <p:spPr>
          <a:xfrm>
            <a:off x="1961177" y="1696713"/>
            <a:ext cx="8330487" cy="4349524"/>
          </a:xfrm>
          <a:prstGeom prst="rect">
            <a:avLst/>
          </a:prstGeom>
        </p:spPr>
      </p:pic>
      <p:sp>
        <p:nvSpPr>
          <p:cNvPr id="11" name="Rectangle 10"/>
          <p:cNvSpPr/>
          <p:nvPr/>
        </p:nvSpPr>
        <p:spPr>
          <a:xfrm>
            <a:off x="5271796" y="1707503"/>
            <a:ext cx="447869" cy="1959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51978" y="1710607"/>
            <a:ext cx="447869" cy="1959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85190" y="3862873"/>
            <a:ext cx="923651" cy="923330"/>
          </a:xfrm>
          <a:prstGeom prst="rect">
            <a:avLst/>
          </a:prstGeom>
          <a:noFill/>
        </p:spPr>
        <p:txBody>
          <a:bodyPr wrap="none" rtlCol="0">
            <a:spAutoFit/>
          </a:bodyPr>
          <a:lstStyle/>
          <a:p>
            <a:pPr algn="ctr"/>
            <a:r>
              <a:rPr lang="en-US" dirty="0" smtClean="0"/>
              <a:t>SDI</a:t>
            </a:r>
          </a:p>
          <a:p>
            <a:pPr algn="ctr"/>
            <a:r>
              <a:rPr lang="en-US" dirty="0" smtClean="0"/>
              <a:t>Input A</a:t>
            </a:r>
          </a:p>
          <a:p>
            <a:pPr algn="ctr"/>
            <a:r>
              <a:rPr lang="en-US" dirty="0" err="1" smtClean="0"/>
              <a:t>Lissajou</a:t>
            </a:r>
            <a:endParaRPr lang="en-US" dirty="0"/>
          </a:p>
        </p:txBody>
      </p:sp>
      <p:sp>
        <p:nvSpPr>
          <p:cNvPr id="14" name="TextBox 13"/>
          <p:cNvSpPr txBox="1"/>
          <p:nvPr/>
        </p:nvSpPr>
        <p:spPr>
          <a:xfrm>
            <a:off x="10703769" y="3865977"/>
            <a:ext cx="870751" cy="923330"/>
          </a:xfrm>
          <a:prstGeom prst="rect">
            <a:avLst/>
          </a:prstGeom>
          <a:noFill/>
        </p:spPr>
        <p:txBody>
          <a:bodyPr wrap="none" rtlCol="0">
            <a:spAutoFit/>
          </a:bodyPr>
          <a:lstStyle/>
          <a:p>
            <a:pPr algn="ctr"/>
            <a:r>
              <a:rPr lang="en-US" dirty="0" smtClean="0"/>
              <a:t>SDI</a:t>
            </a:r>
          </a:p>
          <a:p>
            <a:pPr algn="ctr"/>
            <a:r>
              <a:rPr lang="en-US" dirty="0" smtClean="0"/>
              <a:t>Input A</a:t>
            </a:r>
          </a:p>
          <a:p>
            <a:pPr algn="ctr"/>
            <a:r>
              <a:rPr lang="en-US" dirty="0" smtClean="0"/>
              <a:t>Bars</a:t>
            </a:r>
            <a:endParaRPr lang="en-US" dirty="0"/>
          </a:p>
        </p:txBody>
      </p:sp>
      <p:sp>
        <p:nvSpPr>
          <p:cNvPr id="16" name="TextBox 15"/>
          <p:cNvSpPr txBox="1"/>
          <p:nvPr/>
        </p:nvSpPr>
        <p:spPr>
          <a:xfrm>
            <a:off x="488301" y="3865983"/>
            <a:ext cx="923650" cy="923330"/>
          </a:xfrm>
          <a:prstGeom prst="rect">
            <a:avLst/>
          </a:prstGeom>
          <a:noFill/>
        </p:spPr>
        <p:txBody>
          <a:bodyPr wrap="none" rtlCol="0">
            <a:spAutoFit/>
          </a:bodyPr>
          <a:lstStyle/>
          <a:p>
            <a:pPr algn="ctr"/>
            <a:r>
              <a:rPr lang="en-US" dirty="0" smtClean="0"/>
              <a:t>IP</a:t>
            </a:r>
          </a:p>
          <a:p>
            <a:pPr algn="ctr"/>
            <a:r>
              <a:rPr lang="en-US" dirty="0" smtClean="0"/>
              <a:t>Input C</a:t>
            </a:r>
          </a:p>
          <a:p>
            <a:pPr algn="ctr"/>
            <a:r>
              <a:rPr lang="en-US" dirty="0" err="1" smtClean="0"/>
              <a:t>Lissajou</a:t>
            </a:r>
            <a:endParaRPr lang="en-US" dirty="0"/>
          </a:p>
        </p:txBody>
      </p:sp>
      <p:sp>
        <p:nvSpPr>
          <p:cNvPr id="17" name="TextBox 16"/>
          <p:cNvSpPr txBox="1"/>
          <p:nvPr/>
        </p:nvSpPr>
        <p:spPr>
          <a:xfrm>
            <a:off x="10711689" y="3869087"/>
            <a:ext cx="861133" cy="923330"/>
          </a:xfrm>
          <a:prstGeom prst="rect">
            <a:avLst/>
          </a:prstGeom>
          <a:noFill/>
        </p:spPr>
        <p:txBody>
          <a:bodyPr wrap="none" rtlCol="0">
            <a:spAutoFit/>
          </a:bodyPr>
          <a:lstStyle/>
          <a:p>
            <a:pPr algn="ctr"/>
            <a:r>
              <a:rPr lang="en-US" dirty="0" smtClean="0"/>
              <a:t>IP</a:t>
            </a:r>
          </a:p>
          <a:p>
            <a:pPr algn="ctr"/>
            <a:r>
              <a:rPr lang="en-US" dirty="0" smtClean="0"/>
              <a:t>Input C</a:t>
            </a:r>
          </a:p>
          <a:p>
            <a:pPr algn="ctr"/>
            <a:r>
              <a:rPr lang="en-US" dirty="0" smtClean="0"/>
              <a:t>Bars</a:t>
            </a:r>
            <a:endParaRPr lang="en-US" dirty="0"/>
          </a:p>
        </p:txBody>
      </p:sp>
      <p:sp>
        <p:nvSpPr>
          <p:cNvPr id="18" name="TextBox 17"/>
          <p:cNvSpPr txBox="1"/>
          <p:nvPr/>
        </p:nvSpPr>
        <p:spPr>
          <a:xfrm>
            <a:off x="499199" y="3878423"/>
            <a:ext cx="870751" cy="923330"/>
          </a:xfrm>
          <a:prstGeom prst="rect">
            <a:avLst/>
          </a:prstGeom>
          <a:noFill/>
        </p:spPr>
        <p:txBody>
          <a:bodyPr wrap="none" rtlCol="0">
            <a:spAutoFit/>
          </a:bodyPr>
          <a:lstStyle/>
          <a:p>
            <a:pPr algn="ctr"/>
            <a:r>
              <a:rPr lang="en-US" dirty="0" smtClean="0"/>
              <a:t>SDI</a:t>
            </a:r>
          </a:p>
          <a:p>
            <a:pPr algn="ctr"/>
            <a:r>
              <a:rPr lang="en-US" dirty="0" smtClean="0"/>
              <a:t>Input A</a:t>
            </a:r>
          </a:p>
          <a:p>
            <a:pPr algn="ctr"/>
            <a:r>
              <a:rPr lang="en-US" dirty="0" smtClean="0"/>
              <a:t>Bars</a:t>
            </a:r>
            <a:endParaRPr lang="en-US" dirty="0"/>
          </a:p>
        </p:txBody>
      </p:sp>
      <p:sp>
        <p:nvSpPr>
          <p:cNvPr id="20" name="Rectangle 19"/>
          <p:cNvSpPr/>
          <p:nvPr/>
        </p:nvSpPr>
        <p:spPr>
          <a:xfrm>
            <a:off x="7921690" y="2575249"/>
            <a:ext cx="867747" cy="32283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0776857" y="2425959"/>
            <a:ext cx="1166327" cy="923330"/>
          </a:xfrm>
          <a:prstGeom prst="rect">
            <a:avLst/>
          </a:prstGeom>
          <a:noFill/>
        </p:spPr>
        <p:txBody>
          <a:bodyPr wrap="square" rtlCol="0">
            <a:spAutoFit/>
          </a:bodyPr>
          <a:lstStyle/>
          <a:p>
            <a:pPr algn="ctr"/>
            <a:r>
              <a:rPr lang="en-US" dirty="0" smtClean="0"/>
              <a:t>Surround Channels missing</a:t>
            </a:r>
            <a:endParaRPr lang="en-US" dirty="0"/>
          </a:p>
        </p:txBody>
      </p:sp>
      <p:cxnSp>
        <p:nvCxnSpPr>
          <p:cNvPr id="23" name="Straight Arrow Connector 22"/>
          <p:cNvCxnSpPr>
            <a:stCxn id="21" idx="1"/>
          </p:cNvCxnSpPr>
          <p:nvPr/>
        </p:nvCxnSpPr>
        <p:spPr>
          <a:xfrm flipH="1">
            <a:off x="8845420" y="2887624"/>
            <a:ext cx="1931437" cy="12924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45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xit" presetSubtype="0" fill="hold" grpId="1" nodeType="with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childTnLst>
                          </p:cTn>
                        </p:par>
                        <p:par>
                          <p:cTn id="47" fill="hold">
                            <p:stCondLst>
                              <p:cond delay="500"/>
                            </p:stCondLst>
                            <p:childTnLst>
                              <p:par>
                                <p:cTn id="48" presetID="10" presetClass="entr" presetSubtype="0" fill="hold" nodeType="afterEffect">
                                  <p:stCondLst>
                                    <p:cond delay="100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par>
                          <p:cTn id="51" fill="hold">
                            <p:stCondLst>
                              <p:cond delay="2000"/>
                            </p:stCondLst>
                            <p:childTnLst>
                              <p:par>
                                <p:cTn id="52" presetID="10" presetClass="entr" presetSubtype="0" fill="hold" grpId="0" nodeType="afterEffect">
                                  <p:stCondLst>
                                    <p:cond delay="100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P spid="16" grpId="0"/>
      <p:bldP spid="16" grpId="1"/>
      <p:bldP spid="17" grpId="0"/>
      <p:bldP spid="18" grpId="0"/>
      <p:bldP spid="20"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1022" y="1572390"/>
            <a:ext cx="10968037" cy="4417513"/>
          </a:xfrm>
          <a:prstGeom prst="rect">
            <a:avLst/>
          </a:prstGeom>
        </p:spPr>
      </p:pic>
      <p:sp>
        <p:nvSpPr>
          <p:cNvPr id="2" name="Title 1"/>
          <p:cNvSpPr>
            <a:spLocks noGrp="1"/>
          </p:cNvSpPr>
          <p:nvPr>
            <p:ph type="title"/>
          </p:nvPr>
        </p:nvSpPr>
        <p:spPr/>
        <p:txBody>
          <a:bodyPr/>
          <a:lstStyle/>
          <a:p>
            <a:r>
              <a:rPr lang="en-US" dirty="0" smtClean="0"/>
              <a:t>Audio / Video Delay</a:t>
            </a:r>
            <a:endParaRPr lang="en-US" dirty="0"/>
          </a:p>
        </p:txBody>
      </p:sp>
      <p:sp>
        <p:nvSpPr>
          <p:cNvPr id="4" name="Text Placeholder 3"/>
          <p:cNvSpPr>
            <a:spLocks noGrp="1"/>
          </p:cNvSpPr>
          <p:nvPr>
            <p:ph type="body" sz="quarter" idx="13"/>
          </p:nvPr>
        </p:nvSpPr>
        <p:spPr/>
        <p:txBody>
          <a:bodyPr>
            <a:noAutofit/>
          </a:bodyPr>
          <a:lstStyle/>
          <a:p>
            <a:r>
              <a:rPr lang="en-US" sz="1800" dirty="0" smtClean="0"/>
              <a:t>Check Audio to Video delay from  SDI through IP</a:t>
            </a:r>
            <a:endParaRPr lang="en-US" sz="1800" dirty="0"/>
          </a:p>
        </p:txBody>
      </p:sp>
      <p:sp>
        <p:nvSpPr>
          <p:cNvPr id="6" name="TextBox 5"/>
          <p:cNvSpPr txBox="1"/>
          <p:nvPr/>
        </p:nvSpPr>
        <p:spPr>
          <a:xfrm>
            <a:off x="5453555" y="6160655"/>
            <a:ext cx="2314993" cy="369332"/>
          </a:xfrm>
          <a:prstGeom prst="rect">
            <a:avLst/>
          </a:prstGeom>
          <a:solidFill>
            <a:schemeClr val="bg1"/>
          </a:solidFill>
        </p:spPr>
        <p:txBody>
          <a:bodyPr wrap="none" rtlCol="0">
            <a:spAutoFit/>
          </a:bodyPr>
          <a:lstStyle/>
          <a:p>
            <a:r>
              <a:rPr lang="en-US" dirty="0" smtClean="0"/>
              <a:t>SDI A input 0 offset +/-</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022" y="1565231"/>
            <a:ext cx="11046691" cy="436020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695" y="1565493"/>
            <a:ext cx="11086018" cy="4424410"/>
          </a:xfrm>
          <a:prstGeom prst="rect">
            <a:avLst/>
          </a:prstGeom>
        </p:spPr>
      </p:pic>
      <p:sp>
        <p:nvSpPr>
          <p:cNvPr id="10" name="TextBox 9"/>
          <p:cNvSpPr txBox="1"/>
          <p:nvPr/>
        </p:nvSpPr>
        <p:spPr>
          <a:xfrm>
            <a:off x="5490206" y="6160655"/>
            <a:ext cx="2140330" cy="369332"/>
          </a:xfrm>
          <a:prstGeom prst="rect">
            <a:avLst/>
          </a:prstGeom>
          <a:solidFill>
            <a:schemeClr val="bg1"/>
          </a:solidFill>
        </p:spPr>
        <p:txBody>
          <a:bodyPr wrap="none" rtlCol="0">
            <a:spAutoFit/>
          </a:bodyPr>
          <a:lstStyle/>
          <a:p>
            <a:r>
              <a:rPr lang="en-US" dirty="0" smtClean="0"/>
              <a:t>IP C input -46ms        </a:t>
            </a:r>
            <a:endParaRPr lang="en-US" dirty="0"/>
          </a:p>
        </p:txBody>
      </p:sp>
      <p:sp>
        <p:nvSpPr>
          <p:cNvPr id="8" name="TextBox 7"/>
          <p:cNvSpPr txBox="1"/>
          <p:nvPr/>
        </p:nvSpPr>
        <p:spPr>
          <a:xfrm>
            <a:off x="4893387" y="6197245"/>
            <a:ext cx="4332276" cy="369332"/>
          </a:xfrm>
          <a:prstGeom prst="rect">
            <a:avLst/>
          </a:prstGeom>
          <a:solidFill>
            <a:schemeClr val="bg1"/>
          </a:solidFill>
        </p:spPr>
        <p:txBody>
          <a:bodyPr wrap="none" rtlCol="0">
            <a:spAutoFit/>
          </a:bodyPr>
          <a:lstStyle/>
          <a:p>
            <a:r>
              <a:rPr lang="en-US" dirty="0" smtClean="0"/>
              <a:t>IP input 4 </a:t>
            </a:r>
            <a:r>
              <a:rPr lang="en-US" dirty="0" err="1" smtClean="0"/>
              <a:t>ms</a:t>
            </a:r>
            <a:r>
              <a:rPr lang="en-US" dirty="0" smtClean="0"/>
              <a:t> Delay after compensating         </a:t>
            </a:r>
            <a:endParaRPr lang="en-US" dirty="0"/>
          </a:p>
        </p:txBody>
      </p:sp>
    </p:spTree>
    <p:extLst>
      <p:ext uri="{BB962C8B-B14F-4D97-AF65-F5344CB8AC3E}">
        <p14:creationId xmlns:p14="http://schemas.microsoft.com/office/powerpoint/2010/main" val="273449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 xmlns:a16="http://schemas.microsoft.com/office/drawing/2014/main" id="{2C532068-9BA7-724C-86B6-14E6F233A491}"/>
              </a:ext>
            </a:extLst>
          </p:cNvPr>
          <p:cNvSpPr/>
          <p:nvPr/>
        </p:nvSpPr>
        <p:spPr bwMode="auto">
          <a:xfrm>
            <a:off x="617009" y="3413714"/>
            <a:ext cx="585216" cy="292608"/>
          </a:xfrm>
          <a:prstGeom prst="rect">
            <a:avLst/>
          </a:prstGeom>
          <a:solidFill>
            <a:srgbClr val="CC0099"/>
          </a:solidFill>
          <a:ln w="12700" cap="flat" cmpd="sng" algn="ctr">
            <a:solidFill>
              <a:srgbClr val="CC0099"/>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44" name="Rectangle 43">
            <a:extLst>
              <a:ext uri="{FF2B5EF4-FFF2-40B4-BE49-F238E27FC236}">
                <a16:creationId xmlns="" xmlns:a16="http://schemas.microsoft.com/office/drawing/2014/main" id="{356F330E-4DB5-6F48-B545-6B5F934CC3F9}"/>
              </a:ext>
            </a:extLst>
          </p:cNvPr>
          <p:cNvSpPr/>
          <p:nvPr/>
        </p:nvSpPr>
        <p:spPr bwMode="auto">
          <a:xfrm>
            <a:off x="617009" y="3733755"/>
            <a:ext cx="585216" cy="292608"/>
          </a:xfrm>
          <a:prstGeom prst="rect">
            <a:avLst/>
          </a:prstGeom>
          <a:solidFill>
            <a:srgbClr val="CC0099"/>
          </a:solidFill>
          <a:ln w="12700" cap="flat" cmpd="sng" algn="ctr">
            <a:solidFill>
              <a:srgbClr val="CC0099"/>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45" name="Rectangle 44">
            <a:extLst>
              <a:ext uri="{FF2B5EF4-FFF2-40B4-BE49-F238E27FC236}">
                <a16:creationId xmlns="" xmlns:a16="http://schemas.microsoft.com/office/drawing/2014/main" id="{F16EAE77-43DF-4B43-A247-B4EE002EC0F4}"/>
              </a:ext>
            </a:extLst>
          </p:cNvPr>
          <p:cNvSpPr/>
          <p:nvPr/>
        </p:nvSpPr>
        <p:spPr bwMode="auto">
          <a:xfrm>
            <a:off x="1234629" y="3413897"/>
            <a:ext cx="1406252" cy="292608"/>
          </a:xfrm>
          <a:prstGeom prst="rect">
            <a:avLst/>
          </a:prstGeom>
          <a:solidFill>
            <a:schemeClr val="bg1">
              <a:lumMod val="75000"/>
            </a:schemeClr>
          </a:solidFill>
          <a:ln w="12700" cap="flat" cmpd="sng" algn="ctr">
            <a:solidFill>
              <a:schemeClr val="bg1">
                <a:lumMod val="8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VANC</a:t>
            </a:r>
            <a:endParaRPr kumimoji="0" lang="en-US" sz="1800" b="0" i="0" u="none" strike="noStrike" cap="none" normalizeH="0" baseline="0" dirty="0">
              <a:ln>
                <a:noFill/>
              </a:ln>
              <a:solidFill>
                <a:schemeClr val="bg1"/>
              </a:solidFill>
              <a:effectLst/>
              <a:latin typeface="Arial" charset="0"/>
            </a:endParaRPr>
          </a:p>
        </p:txBody>
      </p:sp>
      <p:sp>
        <p:nvSpPr>
          <p:cNvPr id="46" name="Rectangle 45">
            <a:extLst>
              <a:ext uri="{FF2B5EF4-FFF2-40B4-BE49-F238E27FC236}">
                <a16:creationId xmlns="" xmlns:a16="http://schemas.microsoft.com/office/drawing/2014/main" id="{5E653796-C8F1-B941-A87A-2F17B00B7C7F}"/>
              </a:ext>
            </a:extLst>
          </p:cNvPr>
          <p:cNvSpPr/>
          <p:nvPr/>
        </p:nvSpPr>
        <p:spPr bwMode="auto">
          <a:xfrm>
            <a:off x="1234629" y="3726619"/>
            <a:ext cx="1406252" cy="292608"/>
          </a:xfrm>
          <a:prstGeom prst="rect">
            <a:avLst/>
          </a:prstGeom>
          <a:solidFill>
            <a:schemeClr val="bg1">
              <a:lumMod val="75000"/>
            </a:schemeClr>
          </a:solidFill>
          <a:ln w="12700" cap="flat" cmpd="sng" algn="ctr">
            <a:solidFill>
              <a:schemeClr val="bg1">
                <a:lumMod val="7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2" name="Title 1">
            <a:extLst>
              <a:ext uri="{FF2B5EF4-FFF2-40B4-BE49-F238E27FC236}">
                <a16:creationId xmlns="" xmlns:a16="http://schemas.microsoft.com/office/drawing/2014/main" id="{250D2A45-C4C3-4A6A-98CE-FECD557BD35A}"/>
              </a:ext>
            </a:extLst>
          </p:cNvPr>
          <p:cNvSpPr>
            <a:spLocks noGrp="1"/>
          </p:cNvSpPr>
          <p:nvPr>
            <p:ph type="title"/>
          </p:nvPr>
        </p:nvSpPr>
        <p:spPr>
          <a:xfrm>
            <a:off x="2001148" y="310361"/>
            <a:ext cx="8928000" cy="609398"/>
          </a:xfrm>
        </p:spPr>
        <p:txBody>
          <a:bodyPr>
            <a:noAutofit/>
          </a:bodyPr>
          <a:lstStyle/>
          <a:p>
            <a:r>
              <a:rPr lang="en-US" b="1" dirty="0" smtClean="0"/>
              <a:t>PTP </a:t>
            </a:r>
            <a:r>
              <a:rPr lang="en-US" b="1" dirty="0"/>
              <a:t>/ </a:t>
            </a:r>
            <a:r>
              <a:rPr lang="en-US" b="1" dirty="0" smtClean="0"/>
              <a:t>RTP Timing (Leader)</a:t>
            </a:r>
            <a:endParaRPr lang="en-US" b="1" dirty="0"/>
          </a:p>
        </p:txBody>
      </p:sp>
      <p:grpSp>
        <p:nvGrpSpPr>
          <p:cNvPr id="8" name="Group 7">
            <a:extLst>
              <a:ext uri="{FF2B5EF4-FFF2-40B4-BE49-F238E27FC236}">
                <a16:creationId xmlns="" xmlns:a16="http://schemas.microsoft.com/office/drawing/2014/main" id="{D5C11C05-189F-DD42-9308-FDCF115C8A25}"/>
              </a:ext>
            </a:extLst>
          </p:cNvPr>
          <p:cNvGrpSpPr/>
          <p:nvPr/>
        </p:nvGrpSpPr>
        <p:grpSpPr>
          <a:xfrm>
            <a:off x="624000" y="4049880"/>
            <a:ext cx="2029018" cy="1576428"/>
            <a:chOff x="1109472" y="2441364"/>
            <a:chExt cx="2029018" cy="1576428"/>
          </a:xfrm>
        </p:grpSpPr>
        <p:sp>
          <p:nvSpPr>
            <p:cNvPr id="12" name="Rectangle 11">
              <a:extLst>
                <a:ext uri="{FF2B5EF4-FFF2-40B4-BE49-F238E27FC236}">
                  <a16:creationId xmlns="" xmlns:a16="http://schemas.microsoft.com/office/drawing/2014/main" id="{2C532068-9BA7-724C-86B6-14E6F233A491}"/>
                </a:ext>
              </a:extLst>
            </p:cNvPr>
            <p:cNvSpPr/>
            <p:nvPr/>
          </p:nvSpPr>
          <p:spPr bwMode="auto">
            <a:xfrm>
              <a:off x="1109472" y="2441364"/>
              <a:ext cx="585216" cy="292608"/>
            </a:xfrm>
            <a:prstGeom prst="rect">
              <a:avLst/>
            </a:prstGeom>
            <a:solidFill>
              <a:srgbClr val="CC0099"/>
            </a:solidFill>
            <a:ln w="12700" cap="flat" cmpd="sng" algn="ctr">
              <a:solidFill>
                <a:srgbClr val="CC0099"/>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13" name="Rectangle 12">
              <a:extLst>
                <a:ext uri="{FF2B5EF4-FFF2-40B4-BE49-F238E27FC236}">
                  <a16:creationId xmlns="" xmlns:a16="http://schemas.microsoft.com/office/drawing/2014/main" id="{356F330E-4DB5-6F48-B545-6B5F934CC3F9}"/>
                </a:ext>
              </a:extLst>
            </p:cNvPr>
            <p:cNvSpPr/>
            <p:nvPr/>
          </p:nvSpPr>
          <p:spPr bwMode="auto">
            <a:xfrm>
              <a:off x="1109472" y="2761405"/>
              <a:ext cx="585216" cy="292608"/>
            </a:xfrm>
            <a:prstGeom prst="rect">
              <a:avLst/>
            </a:prstGeom>
            <a:solidFill>
              <a:srgbClr val="CC0099"/>
            </a:solidFill>
            <a:ln w="12700" cap="flat" cmpd="sng" algn="ctr">
              <a:solidFill>
                <a:srgbClr val="CC0099"/>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charset="0"/>
                </a:rPr>
                <a:t>HANC</a:t>
              </a:r>
              <a:endParaRPr kumimoji="0" lang="en-US" sz="1600" b="0" i="0" u="none" strike="noStrike" cap="none" normalizeH="0" baseline="0" dirty="0">
                <a:ln>
                  <a:noFill/>
                </a:ln>
                <a:solidFill>
                  <a:schemeClr val="bg1"/>
                </a:solidFill>
                <a:effectLst/>
                <a:latin typeface="Arial" charset="0"/>
              </a:endParaRPr>
            </a:p>
          </p:txBody>
        </p:sp>
        <p:sp>
          <p:nvSpPr>
            <p:cNvPr id="14" name="Rectangle 13">
              <a:extLst>
                <a:ext uri="{FF2B5EF4-FFF2-40B4-BE49-F238E27FC236}">
                  <a16:creationId xmlns="" xmlns:a16="http://schemas.microsoft.com/office/drawing/2014/main" id="{CD477990-76E6-4442-9185-1790F052C598}"/>
                </a:ext>
              </a:extLst>
            </p:cNvPr>
            <p:cNvSpPr/>
            <p:nvPr/>
          </p:nvSpPr>
          <p:spPr bwMode="auto">
            <a:xfrm>
              <a:off x="1109472" y="3077080"/>
              <a:ext cx="585216" cy="292608"/>
            </a:xfrm>
            <a:prstGeom prst="rect">
              <a:avLst/>
            </a:prstGeom>
            <a:solidFill>
              <a:srgbClr val="CC0099"/>
            </a:solidFill>
            <a:ln w="12700" cap="flat" cmpd="sng" algn="ctr">
              <a:solidFill>
                <a:srgbClr val="CC0099"/>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charset="0"/>
              </a:endParaRPr>
            </a:p>
          </p:txBody>
        </p:sp>
        <p:sp>
          <p:nvSpPr>
            <p:cNvPr id="15" name="Rectangle 14">
              <a:extLst>
                <a:ext uri="{FF2B5EF4-FFF2-40B4-BE49-F238E27FC236}">
                  <a16:creationId xmlns="" xmlns:a16="http://schemas.microsoft.com/office/drawing/2014/main" id="{2FC84140-678F-774C-84F3-ECC13C01C81A}"/>
                </a:ext>
              </a:extLst>
            </p:cNvPr>
            <p:cNvSpPr/>
            <p:nvPr/>
          </p:nvSpPr>
          <p:spPr bwMode="auto">
            <a:xfrm>
              <a:off x="1109472" y="3397121"/>
              <a:ext cx="585216" cy="292608"/>
            </a:xfrm>
            <a:prstGeom prst="rect">
              <a:avLst/>
            </a:prstGeom>
            <a:solidFill>
              <a:srgbClr val="CC0099"/>
            </a:solidFill>
            <a:ln w="12700" cap="flat" cmpd="sng" algn="ctr">
              <a:solidFill>
                <a:srgbClr val="CC0099"/>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16" name="Rectangle 15">
              <a:extLst>
                <a:ext uri="{FF2B5EF4-FFF2-40B4-BE49-F238E27FC236}">
                  <a16:creationId xmlns="" xmlns:a16="http://schemas.microsoft.com/office/drawing/2014/main" id="{B7288EFE-7397-5F49-963C-E1B2BE97A48C}"/>
                </a:ext>
              </a:extLst>
            </p:cNvPr>
            <p:cNvSpPr/>
            <p:nvPr/>
          </p:nvSpPr>
          <p:spPr bwMode="auto">
            <a:xfrm>
              <a:off x="1109472" y="3717162"/>
              <a:ext cx="585216" cy="292608"/>
            </a:xfrm>
            <a:prstGeom prst="rect">
              <a:avLst/>
            </a:prstGeom>
            <a:solidFill>
              <a:srgbClr val="CC0099"/>
            </a:solidFill>
            <a:ln w="12700" cap="flat" cmpd="sng" algn="ctr">
              <a:solidFill>
                <a:srgbClr val="CC0099"/>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17" name="Rectangle 16">
              <a:extLst>
                <a:ext uri="{FF2B5EF4-FFF2-40B4-BE49-F238E27FC236}">
                  <a16:creationId xmlns="" xmlns:a16="http://schemas.microsoft.com/office/drawing/2014/main" id="{F16EAE77-43DF-4B43-A247-B4EE002EC0F4}"/>
                </a:ext>
              </a:extLst>
            </p:cNvPr>
            <p:cNvSpPr/>
            <p:nvPr/>
          </p:nvSpPr>
          <p:spPr bwMode="auto">
            <a:xfrm>
              <a:off x="1727092" y="2441547"/>
              <a:ext cx="1406252" cy="292608"/>
            </a:xfrm>
            <a:prstGeom prst="rect">
              <a:avLst/>
            </a:prstGeom>
            <a:solidFill>
              <a:srgbClr val="00B050"/>
            </a:solidFill>
            <a:ln w="12700" cap="flat" cmpd="sng" algn="ctr">
              <a:solidFill>
                <a:srgbClr val="00B05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18" name="Rectangle 17">
              <a:extLst>
                <a:ext uri="{FF2B5EF4-FFF2-40B4-BE49-F238E27FC236}">
                  <a16:creationId xmlns="" xmlns:a16="http://schemas.microsoft.com/office/drawing/2014/main" id="{5E653796-C8F1-B941-A87A-2F17B00B7C7F}"/>
                </a:ext>
              </a:extLst>
            </p:cNvPr>
            <p:cNvSpPr/>
            <p:nvPr/>
          </p:nvSpPr>
          <p:spPr bwMode="auto">
            <a:xfrm>
              <a:off x="1727092" y="2762658"/>
              <a:ext cx="1406252" cy="292608"/>
            </a:xfrm>
            <a:prstGeom prst="rect">
              <a:avLst/>
            </a:prstGeom>
            <a:solidFill>
              <a:srgbClr val="00B050"/>
            </a:solidFill>
            <a:ln w="12700" cap="flat" cmpd="sng" algn="ctr">
              <a:solidFill>
                <a:srgbClr val="00B05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19" name="Rectangle 18">
              <a:extLst>
                <a:ext uri="{FF2B5EF4-FFF2-40B4-BE49-F238E27FC236}">
                  <a16:creationId xmlns="" xmlns:a16="http://schemas.microsoft.com/office/drawing/2014/main" id="{0AAB9F68-D3FD-024C-8CFE-8DE4D6054B52}"/>
                </a:ext>
              </a:extLst>
            </p:cNvPr>
            <p:cNvSpPr/>
            <p:nvPr/>
          </p:nvSpPr>
          <p:spPr bwMode="auto">
            <a:xfrm>
              <a:off x="1732238" y="3083280"/>
              <a:ext cx="1406252" cy="292608"/>
            </a:xfrm>
            <a:prstGeom prst="rect">
              <a:avLst/>
            </a:prstGeom>
            <a:solidFill>
              <a:srgbClr val="00B050"/>
            </a:solidFill>
            <a:ln w="12700" cap="flat" cmpd="sng" algn="ctr">
              <a:solidFill>
                <a:srgbClr val="00B05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rPr>
                <a:t>Active Pixels</a:t>
              </a:r>
            </a:p>
          </p:txBody>
        </p:sp>
        <p:sp>
          <p:nvSpPr>
            <p:cNvPr id="20" name="Rectangle 19">
              <a:extLst>
                <a:ext uri="{FF2B5EF4-FFF2-40B4-BE49-F238E27FC236}">
                  <a16:creationId xmlns="" xmlns:a16="http://schemas.microsoft.com/office/drawing/2014/main" id="{6CFB6A44-FFD0-1E49-9773-35F0276ED200}"/>
                </a:ext>
              </a:extLst>
            </p:cNvPr>
            <p:cNvSpPr/>
            <p:nvPr/>
          </p:nvSpPr>
          <p:spPr bwMode="auto">
            <a:xfrm>
              <a:off x="1732238" y="3406449"/>
              <a:ext cx="1406252" cy="292608"/>
            </a:xfrm>
            <a:prstGeom prst="rect">
              <a:avLst/>
            </a:prstGeom>
            <a:solidFill>
              <a:srgbClr val="00B050"/>
            </a:solidFill>
            <a:ln w="12700" cap="flat" cmpd="sng" algn="ctr">
              <a:solidFill>
                <a:srgbClr val="00B05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21" name="Rectangle 20">
              <a:extLst>
                <a:ext uri="{FF2B5EF4-FFF2-40B4-BE49-F238E27FC236}">
                  <a16:creationId xmlns="" xmlns:a16="http://schemas.microsoft.com/office/drawing/2014/main" id="{9C8AA07C-6254-F24B-8AE5-7CDE57D424D7}"/>
                </a:ext>
              </a:extLst>
            </p:cNvPr>
            <p:cNvSpPr/>
            <p:nvPr/>
          </p:nvSpPr>
          <p:spPr bwMode="auto">
            <a:xfrm>
              <a:off x="1729681" y="3725184"/>
              <a:ext cx="1406252" cy="292608"/>
            </a:xfrm>
            <a:prstGeom prst="rect">
              <a:avLst/>
            </a:prstGeom>
            <a:solidFill>
              <a:srgbClr val="00B050"/>
            </a:solidFill>
            <a:ln w="12700" cap="flat" cmpd="sng" algn="ctr">
              <a:solidFill>
                <a:srgbClr val="00B05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grpSp>
      <p:sp>
        <p:nvSpPr>
          <p:cNvPr id="5" name="TextBox 4">
            <a:extLst>
              <a:ext uri="{FF2B5EF4-FFF2-40B4-BE49-F238E27FC236}">
                <a16:creationId xmlns="" xmlns:a16="http://schemas.microsoft.com/office/drawing/2014/main" id="{E801F3DA-93BE-5540-ACB3-795B4B57D10B}"/>
              </a:ext>
            </a:extLst>
          </p:cNvPr>
          <p:cNvSpPr txBox="1"/>
          <p:nvPr/>
        </p:nvSpPr>
        <p:spPr>
          <a:xfrm>
            <a:off x="357128" y="2734737"/>
            <a:ext cx="576000" cy="367793"/>
          </a:xfrm>
          <a:prstGeom prst="rect">
            <a:avLst/>
          </a:prstGeom>
          <a:noFill/>
        </p:spPr>
        <p:txBody>
          <a:bodyPr wrap="square" lIns="0" tIns="0" rIns="0" bIns="0" rtlCol="0">
            <a:spAutoFit/>
          </a:bodyPr>
          <a:lstStyle/>
          <a:p>
            <a:pPr algn="ctr">
              <a:lnSpc>
                <a:spcPct val="130000"/>
              </a:lnSpc>
            </a:pPr>
            <a:r>
              <a:rPr kumimoji="1" lang="en-US" sz="2000" dirty="0"/>
              <a:t>EAV</a:t>
            </a:r>
          </a:p>
        </p:txBody>
      </p:sp>
      <p:cxnSp>
        <p:nvCxnSpPr>
          <p:cNvPr id="22" name="Straight Arrow Connector 21">
            <a:extLst>
              <a:ext uri="{FF2B5EF4-FFF2-40B4-BE49-F238E27FC236}">
                <a16:creationId xmlns="" xmlns:a16="http://schemas.microsoft.com/office/drawing/2014/main" id="{E7194B79-7D86-2840-AB78-70E2414F6779}"/>
              </a:ext>
            </a:extLst>
          </p:cNvPr>
          <p:cNvCxnSpPr>
            <a:stCxn id="5" idx="2"/>
          </p:cNvCxnSpPr>
          <p:nvPr/>
        </p:nvCxnSpPr>
        <p:spPr>
          <a:xfrm>
            <a:off x="645128" y="3102530"/>
            <a:ext cx="0" cy="3060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 xmlns:a16="http://schemas.microsoft.com/office/drawing/2014/main" id="{F2F1A452-FFBA-5F44-A2D2-A75C02330785}"/>
              </a:ext>
            </a:extLst>
          </p:cNvPr>
          <p:cNvSpPr txBox="1"/>
          <p:nvPr/>
        </p:nvSpPr>
        <p:spPr>
          <a:xfrm>
            <a:off x="916608" y="2734737"/>
            <a:ext cx="576000" cy="367793"/>
          </a:xfrm>
          <a:prstGeom prst="rect">
            <a:avLst/>
          </a:prstGeom>
          <a:noFill/>
        </p:spPr>
        <p:txBody>
          <a:bodyPr wrap="square" lIns="0" tIns="0" rIns="0" bIns="0" rtlCol="0">
            <a:spAutoFit/>
          </a:bodyPr>
          <a:lstStyle/>
          <a:p>
            <a:pPr algn="ctr">
              <a:lnSpc>
                <a:spcPct val="130000"/>
              </a:lnSpc>
            </a:pPr>
            <a:r>
              <a:rPr lang="en-US" sz="2000" dirty="0"/>
              <a:t>S</a:t>
            </a:r>
            <a:r>
              <a:rPr kumimoji="1" lang="en-US" sz="2000" dirty="0"/>
              <a:t>AV</a:t>
            </a:r>
          </a:p>
        </p:txBody>
      </p:sp>
      <p:cxnSp>
        <p:nvCxnSpPr>
          <p:cNvPr id="24" name="Straight Arrow Connector 23">
            <a:extLst>
              <a:ext uri="{FF2B5EF4-FFF2-40B4-BE49-F238E27FC236}">
                <a16:creationId xmlns="" xmlns:a16="http://schemas.microsoft.com/office/drawing/2014/main" id="{C872D4E3-ECD6-5041-B8F3-B13759E21D29}"/>
              </a:ext>
            </a:extLst>
          </p:cNvPr>
          <p:cNvCxnSpPr>
            <a:cxnSpLocks/>
          </p:cNvCxnSpPr>
          <p:nvPr/>
        </p:nvCxnSpPr>
        <p:spPr>
          <a:xfrm flipH="1">
            <a:off x="1202225" y="3102529"/>
            <a:ext cx="2383" cy="3060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 xmlns:a16="http://schemas.microsoft.com/office/drawing/2014/main" id="{FE5177B5-6BC8-9943-81A1-F90CF91D81D3}"/>
              </a:ext>
            </a:extLst>
          </p:cNvPr>
          <p:cNvSpPr txBox="1"/>
          <p:nvPr/>
        </p:nvSpPr>
        <p:spPr>
          <a:xfrm>
            <a:off x="2784000" y="5573563"/>
            <a:ext cx="576000" cy="367793"/>
          </a:xfrm>
          <a:prstGeom prst="rect">
            <a:avLst/>
          </a:prstGeom>
          <a:noFill/>
        </p:spPr>
        <p:txBody>
          <a:bodyPr wrap="square" lIns="0" tIns="0" rIns="0" bIns="0" rtlCol="0">
            <a:spAutoFit/>
          </a:bodyPr>
          <a:lstStyle/>
          <a:p>
            <a:pPr algn="ctr">
              <a:lnSpc>
                <a:spcPct val="130000"/>
              </a:lnSpc>
            </a:pPr>
            <a:r>
              <a:rPr kumimoji="1" lang="en-US" sz="2000" dirty="0"/>
              <a:t>Mbit</a:t>
            </a:r>
          </a:p>
        </p:txBody>
      </p:sp>
      <p:cxnSp>
        <p:nvCxnSpPr>
          <p:cNvPr id="27" name="Straight Arrow Connector 26">
            <a:extLst>
              <a:ext uri="{FF2B5EF4-FFF2-40B4-BE49-F238E27FC236}">
                <a16:creationId xmlns="" xmlns:a16="http://schemas.microsoft.com/office/drawing/2014/main" id="{1D4417A7-3015-7B42-9965-DACAA8DD66CB}"/>
              </a:ext>
            </a:extLst>
          </p:cNvPr>
          <p:cNvCxnSpPr>
            <a:cxnSpLocks/>
            <a:stCxn id="26" idx="1"/>
          </p:cNvCxnSpPr>
          <p:nvPr/>
        </p:nvCxnSpPr>
        <p:spPr>
          <a:xfrm flipH="1" flipV="1">
            <a:off x="2647872" y="5618286"/>
            <a:ext cx="136128" cy="1391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 xmlns:a16="http://schemas.microsoft.com/office/drawing/2014/main" id="{C852BB17-30D5-DD49-B32D-1C5730025BE3}"/>
              </a:ext>
            </a:extLst>
          </p:cNvPr>
          <p:cNvSpPr txBox="1"/>
          <p:nvPr/>
        </p:nvSpPr>
        <p:spPr>
          <a:xfrm>
            <a:off x="286419" y="1047465"/>
            <a:ext cx="2872411" cy="830997"/>
          </a:xfrm>
          <a:prstGeom prst="rect">
            <a:avLst/>
          </a:prstGeom>
          <a:noFill/>
        </p:spPr>
        <p:txBody>
          <a:bodyPr wrap="square" lIns="0" tIns="0" rIns="0" bIns="0" rtlCol="0">
            <a:spAutoFit/>
          </a:bodyPr>
          <a:lstStyle/>
          <a:p>
            <a:pPr algn="ctr"/>
            <a:r>
              <a:rPr lang="en-US" dirty="0"/>
              <a:t>V Phase Delay of 21 lines is the delay between EAV and </a:t>
            </a:r>
            <a:r>
              <a:rPr lang="en-US" dirty="0" smtClean="0"/>
              <a:t>SAV (1080i) (1080p 42 lines)</a:t>
            </a:r>
            <a:endParaRPr kumimoji="1" lang="en-US" dirty="0"/>
          </a:p>
        </p:txBody>
      </p:sp>
      <p:cxnSp>
        <p:nvCxnSpPr>
          <p:cNvPr id="31" name="Straight Arrow Connector 30">
            <a:extLst>
              <a:ext uri="{FF2B5EF4-FFF2-40B4-BE49-F238E27FC236}">
                <a16:creationId xmlns="" xmlns:a16="http://schemas.microsoft.com/office/drawing/2014/main" id="{E52ED441-8D56-9C42-B5C3-13363F3097CD}"/>
              </a:ext>
            </a:extLst>
          </p:cNvPr>
          <p:cNvCxnSpPr>
            <a:cxnSpLocks/>
          </p:cNvCxnSpPr>
          <p:nvPr/>
        </p:nvCxnSpPr>
        <p:spPr>
          <a:xfrm>
            <a:off x="873588" y="1870745"/>
            <a:ext cx="335628" cy="1537858"/>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 xmlns:a16="http://schemas.microsoft.com/office/drawing/2014/main" id="{943149FB-A70A-4B43-BF4D-769C9263EE88}"/>
              </a:ext>
            </a:extLst>
          </p:cNvPr>
          <p:cNvCxnSpPr>
            <a:cxnSpLocks/>
          </p:cNvCxnSpPr>
          <p:nvPr/>
        </p:nvCxnSpPr>
        <p:spPr>
          <a:xfrm>
            <a:off x="863432" y="1808179"/>
            <a:ext cx="371197" cy="2209751"/>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50" name="Content Placeholder 49">
            <a:extLst>
              <a:ext uri="{FF2B5EF4-FFF2-40B4-BE49-F238E27FC236}">
                <a16:creationId xmlns="" xmlns:a16="http://schemas.microsoft.com/office/drawing/2014/main" id="{B58997DF-DF96-2246-B90D-A151622D89FD}"/>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471596" y="1808179"/>
            <a:ext cx="8640763" cy="4860429"/>
          </a:xfrm>
        </p:spPr>
      </p:pic>
      <p:cxnSp>
        <p:nvCxnSpPr>
          <p:cNvPr id="51" name="Straight Arrow Connector 50">
            <a:extLst>
              <a:ext uri="{FF2B5EF4-FFF2-40B4-BE49-F238E27FC236}">
                <a16:creationId xmlns="" xmlns:a16="http://schemas.microsoft.com/office/drawing/2014/main" id="{957DBBA5-12CA-8348-9212-E357F3758CAA}"/>
              </a:ext>
            </a:extLst>
          </p:cNvPr>
          <p:cNvCxnSpPr>
            <a:cxnSpLocks/>
          </p:cNvCxnSpPr>
          <p:nvPr/>
        </p:nvCxnSpPr>
        <p:spPr>
          <a:xfrm>
            <a:off x="863432" y="1808179"/>
            <a:ext cx="3044773" cy="1638181"/>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5728367" y="1004646"/>
            <a:ext cx="4127220" cy="707886"/>
          </a:xfrm>
          <a:prstGeom prst="rect">
            <a:avLst/>
          </a:prstGeom>
          <a:noFill/>
        </p:spPr>
        <p:txBody>
          <a:bodyPr wrap="none" rtlCol="0">
            <a:spAutoFit/>
          </a:bodyPr>
          <a:lstStyle/>
          <a:p>
            <a:r>
              <a:rPr lang="en-US" sz="4000" b="1" dirty="0" smtClean="0"/>
              <a:t>LV5600 / LV7600</a:t>
            </a:r>
            <a:endParaRPr lang="en-US" sz="4000" b="1" dirty="0"/>
          </a:p>
        </p:txBody>
      </p:sp>
      <p:sp>
        <p:nvSpPr>
          <p:cNvPr id="3" name="TextBox 2"/>
          <p:cNvSpPr txBox="1"/>
          <p:nvPr/>
        </p:nvSpPr>
        <p:spPr>
          <a:xfrm>
            <a:off x="624000" y="1901733"/>
            <a:ext cx="2891625" cy="369332"/>
          </a:xfrm>
          <a:prstGeom prst="rect">
            <a:avLst/>
          </a:prstGeom>
          <a:noFill/>
        </p:spPr>
        <p:txBody>
          <a:bodyPr wrap="none" rtlCol="0">
            <a:spAutoFit/>
          </a:bodyPr>
          <a:lstStyle/>
          <a:p>
            <a:r>
              <a:rPr lang="en-US" dirty="0" smtClean="0"/>
              <a:t>PTP Zero Point same as Black</a:t>
            </a:r>
            <a:endParaRPr lang="en-US" dirty="0"/>
          </a:p>
        </p:txBody>
      </p:sp>
      <p:cxnSp>
        <p:nvCxnSpPr>
          <p:cNvPr id="33" name="Straight Arrow Connector 32">
            <a:extLst>
              <a:ext uri="{FF2B5EF4-FFF2-40B4-BE49-F238E27FC236}">
                <a16:creationId xmlns="" xmlns:a16="http://schemas.microsoft.com/office/drawing/2014/main" id="{E52ED441-8D56-9C42-B5C3-13363F3097CD}"/>
              </a:ext>
            </a:extLst>
          </p:cNvPr>
          <p:cNvCxnSpPr>
            <a:cxnSpLocks/>
          </p:cNvCxnSpPr>
          <p:nvPr/>
        </p:nvCxnSpPr>
        <p:spPr>
          <a:xfrm>
            <a:off x="1203392" y="2159044"/>
            <a:ext cx="0" cy="1249559"/>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3908205" y="5836161"/>
            <a:ext cx="1189043" cy="369332"/>
          </a:xfrm>
          <a:prstGeom prst="rect">
            <a:avLst/>
          </a:prstGeom>
          <a:noFill/>
        </p:spPr>
        <p:txBody>
          <a:bodyPr wrap="none" rtlCol="0">
            <a:spAutoFit/>
          </a:bodyPr>
          <a:lstStyle/>
          <a:p>
            <a:r>
              <a:rPr lang="en-US" dirty="0" smtClean="0">
                <a:solidFill>
                  <a:srgbClr val="00B0F0"/>
                </a:solidFill>
              </a:rPr>
              <a:t>PTP to RTP</a:t>
            </a:r>
            <a:endParaRPr lang="en-US" dirty="0">
              <a:solidFill>
                <a:srgbClr val="00B0F0"/>
              </a:solidFill>
            </a:endParaRPr>
          </a:p>
        </p:txBody>
      </p:sp>
      <p:sp>
        <p:nvSpPr>
          <p:cNvPr id="36" name="TextBox 35"/>
          <p:cNvSpPr txBox="1"/>
          <p:nvPr/>
        </p:nvSpPr>
        <p:spPr>
          <a:xfrm>
            <a:off x="1870709" y="2396735"/>
            <a:ext cx="1884279" cy="646331"/>
          </a:xfrm>
          <a:prstGeom prst="rect">
            <a:avLst/>
          </a:prstGeom>
          <a:noFill/>
        </p:spPr>
        <p:txBody>
          <a:bodyPr wrap="square" rtlCol="0">
            <a:spAutoFit/>
          </a:bodyPr>
          <a:lstStyle/>
          <a:p>
            <a:r>
              <a:rPr lang="en-US" dirty="0" smtClean="0"/>
              <a:t>Video RTP Start Point</a:t>
            </a:r>
            <a:endParaRPr lang="en-US" dirty="0"/>
          </a:p>
        </p:txBody>
      </p:sp>
      <p:cxnSp>
        <p:nvCxnSpPr>
          <p:cNvPr id="37" name="Straight Arrow Connector 36">
            <a:extLst>
              <a:ext uri="{FF2B5EF4-FFF2-40B4-BE49-F238E27FC236}">
                <a16:creationId xmlns="" xmlns:a16="http://schemas.microsoft.com/office/drawing/2014/main" id="{E52ED441-8D56-9C42-B5C3-13363F3097CD}"/>
              </a:ext>
            </a:extLst>
          </p:cNvPr>
          <p:cNvCxnSpPr>
            <a:cxnSpLocks/>
            <a:stCxn id="36" idx="1"/>
          </p:cNvCxnSpPr>
          <p:nvPr/>
        </p:nvCxnSpPr>
        <p:spPr>
          <a:xfrm flipH="1">
            <a:off x="1241621" y="2719901"/>
            <a:ext cx="629088" cy="1351238"/>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6" name="Oval 5"/>
          <p:cNvSpPr/>
          <p:nvPr/>
        </p:nvSpPr>
        <p:spPr>
          <a:xfrm>
            <a:off x="912497" y="3669176"/>
            <a:ext cx="1932973" cy="2338086"/>
          </a:xfrm>
          <a:prstGeom prst="ellipse">
            <a:avLst/>
          </a:prstGeom>
          <a:solidFill>
            <a:schemeClr val="accent1">
              <a:alpha val="7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3124" y="3398108"/>
            <a:ext cx="2051222" cy="654908"/>
          </a:xfrm>
          <a:prstGeom prst="rect">
            <a:avLst/>
          </a:pr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3124" y="3991232"/>
            <a:ext cx="617838" cy="1606379"/>
          </a:xfrm>
          <a:prstGeom prst="rect">
            <a:avLst/>
          </a:pr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140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5"/>
                                        </p:tgtEl>
                                      </p:cBhvr>
                                    </p:animEffect>
                                    <p:set>
                                      <p:cBhvr>
                                        <p:cTn id="19" dur="1" fill="hold">
                                          <p:stCondLst>
                                            <p:cond delay="499"/>
                                          </p:stCondLst>
                                        </p:cTn>
                                        <p:tgtEl>
                                          <p:spTgt spid="35"/>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1"/>
                                        </p:tgtEl>
                                      </p:cBhvr>
                                    </p:animEffect>
                                    <p:set>
                                      <p:cBhvr>
                                        <p:cTn id="22" dur="1" fill="hold">
                                          <p:stCondLst>
                                            <p:cond delay="499"/>
                                          </p:stCondLst>
                                        </p:cTn>
                                        <p:tgtEl>
                                          <p:spTgt spid="3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51"/>
                                        </p:tgtEl>
                                      </p:cBhvr>
                                    </p:animEffect>
                                    <p:set>
                                      <p:cBhvr>
                                        <p:cTn id="25" dur="1" fill="hold">
                                          <p:stCondLst>
                                            <p:cond delay="499"/>
                                          </p:stCondLst>
                                        </p:cTn>
                                        <p:tgtEl>
                                          <p:spTgt spid="5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30" grpId="0"/>
      <p:bldP spid="3" grpId="0"/>
      <p:bldP spid="36" grpId="0"/>
      <p:bldP spid="6"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50D2A45-C4C3-4A6A-98CE-FECD557BD35A}"/>
              </a:ext>
            </a:extLst>
          </p:cNvPr>
          <p:cNvSpPr>
            <a:spLocks noGrp="1"/>
          </p:cNvSpPr>
          <p:nvPr>
            <p:ph type="title"/>
          </p:nvPr>
        </p:nvSpPr>
        <p:spPr/>
        <p:txBody>
          <a:bodyPr>
            <a:noAutofit/>
          </a:bodyPr>
          <a:lstStyle/>
          <a:p>
            <a:r>
              <a:rPr lang="en-US" dirty="0" smtClean="0"/>
              <a:t>PTP to BB Timing (Leader)</a:t>
            </a:r>
            <a:endParaRPr lang="en-US" dirty="0"/>
          </a:p>
        </p:txBody>
      </p:sp>
      <p:sp>
        <p:nvSpPr>
          <p:cNvPr id="3" name="Text Placeholder 2"/>
          <p:cNvSpPr>
            <a:spLocks noGrp="1"/>
          </p:cNvSpPr>
          <p:nvPr>
            <p:ph type="body" sz="quarter" idx="13"/>
          </p:nvPr>
        </p:nvSpPr>
        <p:spPr/>
        <p:txBody>
          <a:bodyPr>
            <a:noAutofit/>
          </a:bodyPr>
          <a:lstStyle/>
          <a:p>
            <a:r>
              <a:rPr lang="en-US" sz="2800" dirty="0" smtClean="0"/>
              <a:t>PTP to analog BB or Tri reference</a:t>
            </a:r>
            <a:endParaRPr lang="en-US" sz="2800" dirty="0"/>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59472" y="1506915"/>
            <a:ext cx="8758999" cy="4961585"/>
          </a:xfrm>
          <a:prstGeom prst="rect">
            <a:avLst/>
          </a:prstGeom>
        </p:spPr>
      </p:pic>
      <p:cxnSp>
        <p:nvCxnSpPr>
          <p:cNvPr id="7" name="Straight Arrow Connector 6"/>
          <p:cNvCxnSpPr/>
          <p:nvPr/>
        </p:nvCxnSpPr>
        <p:spPr>
          <a:xfrm flipV="1">
            <a:off x="2143836" y="5104263"/>
            <a:ext cx="1105468" cy="32754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143836" y="5418161"/>
            <a:ext cx="1105468" cy="9277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67256" y="4846320"/>
            <a:ext cx="1120243" cy="369332"/>
          </a:xfrm>
          <a:prstGeom prst="rect">
            <a:avLst/>
          </a:prstGeom>
          <a:noFill/>
        </p:spPr>
        <p:txBody>
          <a:bodyPr wrap="none" rtlCol="0">
            <a:spAutoFit/>
          </a:bodyPr>
          <a:lstStyle/>
          <a:p>
            <a:pPr>
              <a:buClrTx/>
              <a:buFontTx/>
              <a:buNone/>
            </a:pPr>
            <a:r>
              <a:rPr lang="en-US" sz="1800" kern="1200" dirty="0" smtClean="0">
                <a:solidFill>
                  <a:prstClr val="black"/>
                </a:solidFill>
                <a:latin typeface="Calibri"/>
                <a:ea typeface="+mn-ea"/>
                <a:cs typeface="+mn-cs"/>
              </a:rPr>
              <a:t>Reference</a:t>
            </a:r>
            <a:endParaRPr lang="en-US" sz="1800" kern="1200" dirty="0">
              <a:solidFill>
                <a:prstClr val="black"/>
              </a:solidFill>
              <a:latin typeface="Calibri"/>
              <a:ea typeface="+mn-ea"/>
              <a:cs typeface="+mn-cs"/>
            </a:endParaRPr>
          </a:p>
        </p:txBody>
      </p:sp>
      <p:cxnSp>
        <p:nvCxnSpPr>
          <p:cNvPr id="15" name="Straight Connector 14"/>
          <p:cNvCxnSpPr>
            <a:endCxn id="13" idx="2"/>
          </p:cNvCxnSpPr>
          <p:nvPr/>
        </p:nvCxnSpPr>
        <p:spPr>
          <a:xfrm flipV="1">
            <a:off x="2143836" y="5215652"/>
            <a:ext cx="83542" cy="20250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3136180" y="5174492"/>
            <a:ext cx="1752401" cy="3838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2C532068-9BA7-724C-86B6-14E6F233A491}"/>
              </a:ext>
            </a:extLst>
          </p:cNvPr>
          <p:cNvSpPr/>
          <p:nvPr/>
        </p:nvSpPr>
        <p:spPr bwMode="auto">
          <a:xfrm>
            <a:off x="617009" y="2448514"/>
            <a:ext cx="585216" cy="292608"/>
          </a:xfrm>
          <a:prstGeom prst="rect">
            <a:avLst/>
          </a:prstGeom>
          <a:solidFill>
            <a:srgbClr val="CC0099"/>
          </a:solidFill>
          <a:ln w="12700" cap="flat" cmpd="sng" algn="ctr">
            <a:solidFill>
              <a:srgbClr val="CC0099"/>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14" name="Rectangle 13">
            <a:extLst>
              <a:ext uri="{FF2B5EF4-FFF2-40B4-BE49-F238E27FC236}">
                <a16:creationId xmlns="" xmlns:a16="http://schemas.microsoft.com/office/drawing/2014/main" id="{356F330E-4DB5-6F48-B545-6B5F934CC3F9}"/>
              </a:ext>
            </a:extLst>
          </p:cNvPr>
          <p:cNvSpPr/>
          <p:nvPr/>
        </p:nvSpPr>
        <p:spPr bwMode="auto">
          <a:xfrm>
            <a:off x="617009" y="2768555"/>
            <a:ext cx="585216" cy="292608"/>
          </a:xfrm>
          <a:prstGeom prst="rect">
            <a:avLst/>
          </a:prstGeom>
          <a:solidFill>
            <a:srgbClr val="CC0099"/>
          </a:solidFill>
          <a:ln w="12700" cap="flat" cmpd="sng" algn="ctr">
            <a:solidFill>
              <a:srgbClr val="CC0099"/>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16" name="Rectangle 15">
            <a:extLst>
              <a:ext uri="{FF2B5EF4-FFF2-40B4-BE49-F238E27FC236}">
                <a16:creationId xmlns="" xmlns:a16="http://schemas.microsoft.com/office/drawing/2014/main" id="{F16EAE77-43DF-4B43-A247-B4EE002EC0F4}"/>
              </a:ext>
            </a:extLst>
          </p:cNvPr>
          <p:cNvSpPr/>
          <p:nvPr/>
        </p:nvSpPr>
        <p:spPr bwMode="auto">
          <a:xfrm>
            <a:off x="1234629" y="2448697"/>
            <a:ext cx="1406252" cy="292608"/>
          </a:xfrm>
          <a:prstGeom prst="rect">
            <a:avLst/>
          </a:prstGeom>
          <a:solidFill>
            <a:schemeClr val="bg1">
              <a:lumMod val="75000"/>
            </a:schemeClr>
          </a:solidFill>
          <a:ln w="12700" cap="flat" cmpd="sng" algn="ctr">
            <a:solidFill>
              <a:schemeClr val="bg1">
                <a:lumMod val="8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VANC</a:t>
            </a:r>
            <a:endParaRPr kumimoji="0" lang="en-US" sz="1800" b="0" i="0" u="none" strike="noStrike" cap="none" normalizeH="0" baseline="0" dirty="0">
              <a:ln>
                <a:noFill/>
              </a:ln>
              <a:solidFill>
                <a:schemeClr val="bg1"/>
              </a:solidFill>
              <a:effectLst/>
              <a:latin typeface="Arial" charset="0"/>
            </a:endParaRPr>
          </a:p>
        </p:txBody>
      </p:sp>
      <p:sp>
        <p:nvSpPr>
          <p:cNvPr id="17" name="Rectangle 16">
            <a:extLst>
              <a:ext uri="{FF2B5EF4-FFF2-40B4-BE49-F238E27FC236}">
                <a16:creationId xmlns="" xmlns:a16="http://schemas.microsoft.com/office/drawing/2014/main" id="{5E653796-C8F1-B941-A87A-2F17B00B7C7F}"/>
              </a:ext>
            </a:extLst>
          </p:cNvPr>
          <p:cNvSpPr/>
          <p:nvPr/>
        </p:nvSpPr>
        <p:spPr bwMode="auto">
          <a:xfrm>
            <a:off x="1234629" y="2761419"/>
            <a:ext cx="1406252" cy="292608"/>
          </a:xfrm>
          <a:prstGeom prst="rect">
            <a:avLst/>
          </a:prstGeom>
          <a:solidFill>
            <a:schemeClr val="bg1">
              <a:lumMod val="75000"/>
            </a:schemeClr>
          </a:solidFill>
          <a:ln w="12700" cap="flat" cmpd="sng" algn="ctr">
            <a:solidFill>
              <a:schemeClr val="bg1">
                <a:lumMod val="7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grpSp>
        <p:nvGrpSpPr>
          <p:cNvPr id="18" name="Group 17">
            <a:extLst>
              <a:ext uri="{FF2B5EF4-FFF2-40B4-BE49-F238E27FC236}">
                <a16:creationId xmlns="" xmlns:a16="http://schemas.microsoft.com/office/drawing/2014/main" id="{D5C11C05-189F-DD42-9308-FDCF115C8A25}"/>
              </a:ext>
            </a:extLst>
          </p:cNvPr>
          <p:cNvGrpSpPr/>
          <p:nvPr/>
        </p:nvGrpSpPr>
        <p:grpSpPr>
          <a:xfrm>
            <a:off x="624000" y="3084680"/>
            <a:ext cx="2029018" cy="1576428"/>
            <a:chOff x="1109472" y="2441364"/>
            <a:chExt cx="2029018" cy="1576428"/>
          </a:xfrm>
        </p:grpSpPr>
        <p:sp>
          <p:nvSpPr>
            <p:cNvPr id="19" name="Rectangle 18">
              <a:extLst>
                <a:ext uri="{FF2B5EF4-FFF2-40B4-BE49-F238E27FC236}">
                  <a16:creationId xmlns="" xmlns:a16="http://schemas.microsoft.com/office/drawing/2014/main" id="{2C532068-9BA7-724C-86B6-14E6F233A491}"/>
                </a:ext>
              </a:extLst>
            </p:cNvPr>
            <p:cNvSpPr/>
            <p:nvPr/>
          </p:nvSpPr>
          <p:spPr bwMode="auto">
            <a:xfrm>
              <a:off x="1109472" y="2441364"/>
              <a:ext cx="585216" cy="292608"/>
            </a:xfrm>
            <a:prstGeom prst="rect">
              <a:avLst/>
            </a:prstGeom>
            <a:solidFill>
              <a:srgbClr val="CC0099"/>
            </a:solidFill>
            <a:ln w="12700" cap="flat" cmpd="sng" algn="ctr">
              <a:solidFill>
                <a:srgbClr val="CC0099"/>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20" name="Rectangle 19">
              <a:extLst>
                <a:ext uri="{FF2B5EF4-FFF2-40B4-BE49-F238E27FC236}">
                  <a16:creationId xmlns="" xmlns:a16="http://schemas.microsoft.com/office/drawing/2014/main" id="{356F330E-4DB5-6F48-B545-6B5F934CC3F9}"/>
                </a:ext>
              </a:extLst>
            </p:cNvPr>
            <p:cNvSpPr/>
            <p:nvPr/>
          </p:nvSpPr>
          <p:spPr bwMode="auto">
            <a:xfrm>
              <a:off x="1109472" y="2761405"/>
              <a:ext cx="585216" cy="292608"/>
            </a:xfrm>
            <a:prstGeom prst="rect">
              <a:avLst/>
            </a:prstGeom>
            <a:solidFill>
              <a:srgbClr val="CC0099"/>
            </a:solidFill>
            <a:ln w="12700" cap="flat" cmpd="sng" algn="ctr">
              <a:solidFill>
                <a:srgbClr val="CC0099"/>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charset="0"/>
                </a:rPr>
                <a:t>HANC</a:t>
              </a:r>
              <a:endParaRPr kumimoji="0" lang="en-US" sz="1600" b="0" i="0" u="none" strike="noStrike" cap="none" normalizeH="0" baseline="0" dirty="0">
                <a:ln>
                  <a:noFill/>
                </a:ln>
                <a:solidFill>
                  <a:schemeClr val="bg1"/>
                </a:solidFill>
                <a:effectLst/>
                <a:latin typeface="Arial" charset="0"/>
              </a:endParaRPr>
            </a:p>
          </p:txBody>
        </p:sp>
        <p:sp>
          <p:nvSpPr>
            <p:cNvPr id="21" name="Rectangle 20">
              <a:extLst>
                <a:ext uri="{FF2B5EF4-FFF2-40B4-BE49-F238E27FC236}">
                  <a16:creationId xmlns="" xmlns:a16="http://schemas.microsoft.com/office/drawing/2014/main" id="{CD477990-76E6-4442-9185-1790F052C598}"/>
                </a:ext>
              </a:extLst>
            </p:cNvPr>
            <p:cNvSpPr/>
            <p:nvPr/>
          </p:nvSpPr>
          <p:spPr bwMode="auto">
            <a:xfrm>
              <a:off x="1109472" y="3077080"/>
              <a:ext cx="585216" cy="292608"/>
            </a:xfrm>
            <a:prstGeom prst="rect">
              <a:avLst/>
            </a:prstGeom>
            <a:solidFill>
              <a:srgbClr val="CC0099"/>
            </a:solidFill>
            <a:ln w="12700" cap="flat" cmpd="sng" algn="ctr">
              <a:solidFill>
                <a:srgbClr val="CC0099"/>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bg1"/>
                </a:solidFill>
                <a:effectLst/>
                <a:latin typeface="Arial" charset="0"/>
              </a:endParaRPr>
            </a:p>
          </p:txBody>
        </p:sp>
        <p:sp>
          <p:nvSpPr>
            <p:cNvPr id="22" name="Rectangle 21">
              <a:extLst>
                <a:ext uri="{FF2B5EF4-FFF2-40B4-BE49-F238E27FC236}">
                  <a16:creationId xmlns="" xmlns:a16="http://schemas.microsoft.com/office/drawing/2014/main" id="{2FC84140-678F-774C-84F3-ECC13C01C81A}"/>
                </a:ext>
              </a:extLst>
            </p:cNvPr>
            <p:cNvSpPr/>
            <p:nvPr/>
          </p:nvSpPr>
          <p:spPr bwMode="auto">
            <a:xfrm>
              <a:off x="1109472" y="3397121"/>
              <a:ext cx="585216" cy="292608"/>
            </a:xfrm>
            <a:prstGeom prst="rect">
              <a:avLst/>
            </a:prstGeom>
            <a:solidFill>
              <a:srgbClr val="CC0099"/>
            </a:solidFill>
            <a:ln w="12700" cap="flat" cmpd="sng" algn="ctr">
              <a:solidFill>
                <a:srgbClr val="CC0099"/>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23" name="Rectangle 22">
              <a:extLst>
                <a:ext uri="{FF2B5EF4-FFF2-40B4-BE49-F238E27FC236}">
                  <a16:creationId xmlns="" xmlns:a16="http://schemas.microsoft.com/office/drawing/2014/main" id="{B7288EFE-7397-5F49-963C-E1B2BE97A48C}"/>
                </a:ext>
              </a:extLst>
            </p:cNvPr>
            <p:cNvSpPr/>
            <p:nvPr/>
          </p:nvSpPr>
          <p:spPr bwMode="auto">
            <a:xfrm>
              <a:off x="1109472" y="3717162"/>
              <a:ext cx="585216" cy="292608"/>
            </a:xfrm>
            <a:prstGeom prst="rect">
              <a:avLst/>
            </a:prstGeom>
            <a:solidFill>
              <a:srgbClr val="CC0099"/>
            </a:solidFill>
            <a:ln w="12700" cap="flat" cmpd="sng" algn="ctr">
              <a:solidFill>
                <a:srgbClr val="CC0099"/>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24" name="Rectangle 23">
              <a:extLst>
                <a:ext uri="{FF2B5EF4-FFF2-40B4-BE49-F238E27FC236}">
                  <a16:creationId xmlns="" xmlns:a16="http://schemas.microsoft.com/office/drawing/2014/main" id="{F16EAE77-43DF-4B43-A247-B4EE002EC0F4}"/>
                </a:ext>
              </a:extLst>
            </p:cNvPr>
            <p:cNvSpPr/>
            <p:nvPr/>
          </p:nvSpPr>
          <p:spPr bwMode="auto">
            <a:xfrm>
              <a:off x="1727092" y="2441547"/>
              <a:ext cx="1406252" cy="292608"/>
            </a:xfrm>
            <a:prstGeom prst="rect">
              <a:avLst/>
            </a:prstGeom>
            <a:solidFill>
              <a:srgbClr val="00B050"/>
            </a:solidFill>
            <a:ln w="12700" cap="flat" cmpd="sng" algn="ctr">
              <a:solidFill>
                <a:srgbClr val="00B05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25" name="Rectangle 24">
              <a:extLst>
                <a:ext uri="{FF2B5EF4-FFF2-40B4-BE49-F238E27FC236}">
                  <a16:creationId xmlns="" xmlns:a16="http://schemas.microsoft.com/office/drawing/2014/main" id="{5E653796-C8F1-B941-A87A-2F17B00B7C7F}"/>
                </a:ext>
              </a:extLst>
            </p:cNvPr>
            <p:cNvSpPr/>
            <p:nvPr/>
          </p:nvSpPr>
          <p:spPr bwMode="auto">
            <a:xfrm>
              <a:off x="1727092" y="2762658"/>
              <a:ext cx="1406252" cy="292608"/>
            </a:xfrm>
            <a:prstGeom prst="rect">
              <a:avLst/>
            </a:prstGeom>
            <a:solidFill>
              <a:srgbClr val="00B050"/>
            </a:solidFill>
            <a:ln w="12700" cap="flat" cmpd="sng" algn="ctr">
              <a:solidFill>
                <a:srgbClr val="00B05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26" name="Rectangle 25">
              <a:extLst>
                <a:ext uri="{FF2B5EF4-FFF2-40B4-BE49-F238E27FC236}">
                  <a16:creationId xmlns="" xmlns:a16="http://schemas.microsoft.com/office/drawing/2014/main" id="{0AAB9F68-D3FD-024C-8CFE-8DE4D6054B52}"/>
                </a:ext>
              </a:extLst>
            </p:cNvPr>
            <p:cNvSpPr/>
            <p:nvPr/>
          </p:nvSpPr>
          <p:spPr bwMode="auto">
            <a:xfrm>
              <a:off x="1732238" y="3083280"/>
              <a:ext cx="1406252" cy="292608"/>
            </a:xfrm>
            <a:prstGeom prst="rect">
              <a:avLst/>
            </a:prstGeom>
            <a:solidFill>
              <a:srgbClr val="00B050"/>
            </a:solidFill>
            <a:ln w="12700" cap="flat" cmpd="sng" algn="ctr">
              <a:solidFill>
                <a:srgbClr val="00B05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rPr>
                <a:t>Active Pixels</a:t>
              </a:r>
            </a:p>
          </p:txBody>
        </p:sp>
        <p:sp>
          <p:nvSpPr>
            <p:cNvPr id="27" name="Rectangle 26">
              <a:extLst>
                <a:ext uri="{FF2B5EF4-FFF2-40B4-BE49-F238E27FC236}">
                  <a16:creationId xmlns="" xmlns:a16="http://schemas.microsoft.com/office/drawing/2014/main" id="{6CFB6A44-FFD0-1E49-9773-35F0276ED200}"/>
                </a:ext>
              </a:extLst>
            </p:cNvPr>
            <p:cNvSpPr/>
            <p:nvPr/>
          </p:nvSpPr>
          <p:spPr bwMode="auto">
            <a:xfrm>
              <a:off x="1732238" y="3406449"/>
              <a:ext cx="1406252" cy="292608"/>
            </a:xfrm>
            <a:prstGeom prst="rect">
              <a:avLst/>
            </a:prstGeom>
            <a:solidFill>
              <a:srgbClr val="00B050"/>
            </a:solidFill>
            <a:ln w="12700" cap="flat" cmpd="sng" algn="ctr">
              <a:solidFill>
                <a:srgbClr val="00B05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28" name="Rectangle 27">
              <a:extLst>
                <a:ext uri="{FF2B5EF4-FFF2-40B4-BE49-F238E27FC236}">
                  <a16:creationId xmlns="" xmlns:a16="http://schemas.microsoft.com/office/drawing/2014/main" id="{9C8AA07C-6254-F24B-8AE5-7CDE57D424D7}"/>
                </a:ext>
              </a:extLst>
            </p:cNvPr>
            <p:cNvSpPr/>
            <p:nvPr/>
          </p:nvSpPr>
          <p:spPr bwMode="auto">
            <a:xfrm>
              <a:off x="1729681" y="3725184"/>
              <a:ext cx="1406252" cy="292608"/>
            </a:xfrm>
            <a:prstGeom prst="rect">
              <a:avLst/>
            </a:prstGeom>
            <a:solidFill>
              <a:srgbClr val="00B050"/>
            </a:solidFill>
            <a:ln w="12700" cap="flat" cmpd="sng" algn="ctr">
              <a:solidFill>
                <a:srgbClr val="00B05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grpSp>
      <p:cxnSp>
        <p:nvCxnSpPr>
          <p:cNvPr id="30" name="Straight Arrow Connector 29">
            <a:extLst>
              <a:ext uri="{FF2B5EF4-FFF2-40B4-BE49-F238E27FC236}">
                <a16:creationId xmlns="" xmlns:a16="http://schemas.microsoft.com/office/drawing/2014/main" id="{C872D4E3-ECD6-5041-B8F3-B13759E21D29}"/>
              </a:ext>
            </a:extLst>
          </p:cNvPr>
          <p:cNvCxnSpPr>
            <a:cxnSpLocks/>
          </p:cNvCxnSpPr>
          <p:nvPr/>
        </p:nvCxnSpPr>
        <p:spPr>
          <a:xfrm flipH="1">
            <a:off x="1202225" y="2137329"/>
            <a:ext cx="2383" cy="3060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0" y="1549400"/>
            <a:ext cx="2400300" cy="646331"/>
          </a:xfrm>
          <a:prstGeom prst="rect">
            <a:avLst/>
          </a:prstGeom>
          <a:noFill/>
        </p:spPr>
        <p:txBody>
          <a:bodyPr wrap="square" rtlCol="0">
            <a:spAutoFit/>
          </a:bodyPr>
          <a:lstStyle/>
          <a:p>
            <a:pPr algn="ctr"/>
            <a:r>
              <a:rPr lang="en-US" dirty="0" smtClean="0"/>
              <a:t>Start of Black Burst and Normal Start of PTP</a:t>
            </a:r>
            <a:endParaRPr lang="en-US" dirty="0"/>
          </a:p>
        </p:txBody>
      </p:sp>
    </p:spTree>
    <p:extLst>
      <p:ext uri="{BB962C8B-B14F-4D97-AF65-F5344CB8AC3E}">
        <p14:creationId xmlns:p14="http://schemas.microsoft.com/office/powerpoint/2010/main" val="272525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b="1" dirty="0" smtClean="0"/>
              <a:t>IP is Just Another I/O Interface</a:t>
            </a:r>
            <a:endParaRPr lang="en-US" b="1" dirty="0"/>
          </a:p>
        </p:txBody>
      </p:sp>
      <p:sp>
        <p:nvSpPr>
          <p:cNvPr id="4" name="Content Placeholder 3"/>
          <p:cNvSpPr>
            <a:spLocks noGrp="1"/>
          </p:cNvSpPr>
          <p:nvPr>
            <p:ph idx="1"/>
          </p:nvPr>
        </p:nvSpPr>
        <p:spPr>
          <a:xfrm>
            <a:off x="838200" y="2338086"/>
            <a:ext cx="10515600" cy="3838877"/>
          </a:xfrm>
        </p:spPr>
        <p:txBody>
          <a:bodyPr>
            <a:normAutofit/>
          </a:bodyPr>
          <a:lstStyle/>
          <a:p>
            <a:pPr>
              <a:lnSpc>
                <a:spcPct val="120000"/>
              </a:lnSpc>
            </a:pPr>
            <a:r>
              <a:rPr lang="en-US" sz="3200" dirty="0" smtClean="0"/>
              <a:t>Just remember that IP is just another I/O interface: A way to get video, audio, and data to or from a switch. </a:t>
            </a:r>
            <a:r>
              <a:rPr lang="en-US" sz="3200" baseline="-25000" dirty="0" smtClean="0"/>
              <a:t> (JB)</a:t>
            </a:r>
          </a:p>
          <a:p>
            <a:pPr>
              <a:lnSpc>
                <a:spcPct val="120000"/>
              </a:lnSpc>
            </a:pPr>
            <a:endParaRPr lang="en-US" sz="3200" dirty="0" smtClean="0"/>
          </a:p>
          <a:p>
            <a:pPr lvl="1">
              <a:lnSpc>
                <a:spcPct val="120000"/>
              </a:lnSpc>
            </a:pPr>
            <a:r>
              <a:rPr lang="en-US" sz="3200" dirty="0" smtClean="0"/>
              <a:t>It’s </a:t>
            </a:r>
            <a:r>
              <a:rPr lang="en-US" sz="3200" u="sng" dirty="0" smtClean="0"/>
              <a:t>how</a:t>
            </a:r>
            <a:r>
              <a:rPr lang="en-US" sz="3200" dirty="0" smtClean="0"/>
              <a:t> you do that that has changed.</a:t>
            </a:r>
          </a:p>
        </p:txBody>
      </p:sp>
    </p:spTree>
    <p:extLst>
      <p:ext uri="{BB962C8B-B14F-4D97-AF65-F5344CB8AC3E}">
        <p14:creationId xmlns:p14="http://schemas.microsoft.com/office/powerpoint/2010/main" val="276403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763486" y="1593668"/>
            <a:ext cx="8966518" cy="5039283"/>
          </a:xfrm>
          <a:prstGeom prst="rect">
            <a:avLst/>
          </a:prstGeom>
        </p:spPr>
      </p:pic>
      <p:sp>
        <p:nvSpPr>
          <p:cNvPr id="5" name="Title 1">
            <a:extLst>
              <a:ext uri="{FF2B5EF4-FFF2-40B4-BE49-F238E27FC236}">
                <a16:creationId xmlns="" xmlns:a16="http://schemas.microsoft.com/office/drawing/2014/main" id="{250D2A45-C4C3-4A6A-98CE-FECD557BD35A}"/>
              </a:ext>
            </a:extLst>
          </p:cNvPr>
          <p:cNvSpPr>
            <a:spLocks noGrp="1"/>
          </p:cNvSpPr>
          <p:nvPr>
            <p:ph type="title"/>
          </p:nvPr>
        </p:nvSpPr>
        <p:spPr/>
        <p:txBody>
          <a:bodyPr>
            <a:noAutofit/>
          </a:bodyPr>
          <a:lstStyle/>
          <a:p>
            <a:r>
              <a:rPr lang="en-US" dirty="0" smtClean="0"/>
              <a:t>PTP to FTP Timing (Leader)</a:t>
            </a:r>
            <a:endParaRPr lang="en-US" dirty="0"/>
          </a:p>
        </p:txBody>
      </p:sp>
      <p:sp>
        <p:nvSpPr>
          <p:cNvPr id="3" name="Text Placeholder 2"/>
          <p:cNvSpPr>
            <a:spLocks noGrp="1"/>
          </p:cNvSpPr>
          <p:nvPr>
            <p:ph type="body" sz="quarter" idx="13"/>
          </p:nvPr>
        </p:nvSpPr>
        <p:spPr/>
        <p:txBody>
          <a:bodyPr>
            <a:noAutofit/>
          </a:bodyPr>
          <a:lstStyle/>
          <a:p>
            <a:r>
              <a:rPr lang="en-US" sz="2800" dirty="0" smtClean="0"/>
              <a:t>PTP to First packet Time </a:t>
            </a:r>
            <a:endParaRPr lang="en-US" sz="2800" dirty="0"/>
          </a:p>
        </p:txBody>
      </p:sp>
      <p:cxnSp>
        <p:nvCxnSpPr>
          <p:cNvPr id="7" name="Straight Arrow Connector 6"/>
          <p:cNvCxnSpPr/>
          <p:nvPr/>
        </p:nvCxnSpPr>
        <p:spPr>
          <a:xfrm flipV="1">
            <a:off x="696036" y="5238206"/>
            <a:ext cx="1054387" cy="19360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96036" y="5418161"/>
            <a:ext cx="1105468" cy="9277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9456" y="4846320"/>
            <a:ext cx="1120243" cy="369332"/>
          </a:xfrm>
          <a:prstGeom prst="rect">
            <a:avLst/>
          </a:prstGeom>
          <a:noFill/>
        </p:spPr>
        <p:txBody>
          <a:bodyPr wrap="none" rtlCol="0">
            <a:spAutoFit/>
          </a:bodyPr>
          <a:lstStyle/>
          <a:p>
            <a:pPr>
              <a:buClrTx/>
              <a:buFontTx/>
              <a:buNone/>
            </a:pPr>
            <a:r>
              <a:rPr lang="en-US" sz="1800" kern="1200" dirty="0" smtClean="0">
                <a:solidFill>
                  <a:prstClr val="black"/>
                </a:solidFill>
                <a:latin typeface="Calibri"/>
                <a:ea typeface="+mn-ea"/>
                <a:cs typeface="+mn-cs"/>
              </a:rPr>
              <a:t>Reference</a:t>
            </a:r>
            <a:endParaRPr lang="en-US" sz="1800" kern="1200" dirty="0">
              <a:solidFill>
                <a:prstClr val="black"/>
              </a:solidFill>
              <a:latin typeface="Calibri"/>
              <a:ea typeface="+mn-ea"/>
              <a:cs typeface="+mn-cs"/>
            </a:endParaRPr>
          </a:p>
        </p:txBody>
      </p:sp>
      <p:cxnSp>
        <p:nvCxnSpPr>
          <p:cNvPr id="15" name="Straight Connector 14"/>
          <p:cNvCxnSpPr>
            <a:endCxn id="13" idx="2"/>
          </p:cNvCxnSpPr>
          <p:nvPr/>
        </p:nvCxnSpPr>
        <p:spPr>
          <a:xfrm flipV="1">
            <a:off x="696036" y="5215652"/>
            <a:ext cx="83542" cy="20250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740632" y="5043865"/>
            <a:ext cx="1329139" cy="3838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333405" y="5556761"/>
            <a:ext cx="1171026" cy="369332"/>
          </a:xfrm>
          <a:prstGeom prst="rect">
            <a:avLst/>
          </a:prstGeom>
          <a:noFill/>
        </p:spPr>
        <p:txBody>
          <a:bodyPr wrap="none" rtlCol="0">
            <a:spAutoFit/>
          </a:bodyPr>
          <a:lstStyle/>
          <a:p>
            <a:r>
              <a:rPr lang="en-US" dirty="0" smtClean="0">
                <a:solidFill>
                  <a:srgbClr val="00B0F0"/>
                </a:solidFill>
              </a:rPr>
              <a:t>PTP to FPT</a:t>
            </a:r>
            <a:endParaRPr lang="en-US" dirty="0">
              <a:solidFill>
                <a:srgbClr val="00B0F0"/>
              </a:solidFill>
            </a:endParaRPr>
          </a:p>
        </p:txBody>
      </p:sp>
    </p:spTree>
    <p:extLst>
      <p:ext uri="{BB962C8B-B14F-4D97-AF65-F5344CB8AC3E}">
        <p14:creationId xmlns:p14="http://schemas.microsoft.com/office/powerpoint/2010/main" val="124206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 Data View</a:t>
            </a:r>
            <a:endParaRPr lang="en-US" dirty="0"/>
          </a:p>
        </p:txBody>
      </p:sp>
      <p:pic>
        <p:nvPicPr>
          <p:cNvPr id="5" name="Content Placeholder 4"/>
          <p:cNvPicPr>
            <a:picLocks noGrp="1" noChangeAspect="1"/>
          </p:cNvPicPr>
          <p:nvPr>
            <p:ph idx="1"/>
          </p:nvPr>
        </p:nvPicPr>
        <p:blipFill>
          <a:blip r:embed="rId2"/>
          <a:stretch>
            <a:fillRect/>
          </a:stretch>
        </p:blipFill>
        <p:spPr>
          <a:xfrm>
            <a:off x="3953933" y="1598613"/>
            <a:ext cx="3858717" cy="5128440"/>
          </a:xfrm>
          <a:prstGeom prst="rect">
            <a:avLst/>
          </a:prstGeom>
        </p:spPr>
      </p:pic>
      <p:sp>
        <p:nvSpPr>
          <p:cNvPr id="4" name="Text Placeholder 3"/>
          <p:cNvSpPr>
            <a:spLocks noGrp="1"/>
          </p:cNvSpPr>
          <p:nvPr>
            <p:ph type="body" sz="quarter" idx="13"/>
          </p:nvPr>
        </p:nvSpPr>
        <p:spPr/>
        <p:txBody>
          <a:bodyPr>
            <a:normAutofit fontScale="25000" lnSpcReduction="20000"/>
          </a:bodyPr>
          <a:lstStyle/>
          <a:p>
            <a:endParaRPr lang="en-US"/>
          </a:p>
        </p:txBody>
      </p:sp>
    </p:spTree>
    <p:extLst>
      <p:ext uri="{BB962C8B-B14F-4D97-AF65-F5344CB8AC3E}">
        <p14:creationId xmlns:p14="http://schemas.microsoft.com/office/powerpoint/2010/main" val="10677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 by Side ANC Data</a:t>
            </a:r>
            <a:endParaRPr lang="en-US" dirty="0"/>
          </a:p>
        </p:txBody>
      </p:sp>
      <p:pic>
        <p:nvPicPr>
          <p:cNvPr id="5" name="Content Placeholder 4"/>
          <p:cNvPicPr>
            <a:picLocks noGrp="1" noChangeAspect="1"/>
          </p:cNvPicPr>
          <p:nvPr>
            <p:ph idx="1"/>
          </p:nvPr>
        </p:nvPicPr>
        <p:blipFill>
          <a:blip r:embed="rId2"/>
          <a:stretch>
            <a:fillRect/>
          </a:stretch>
        </p:blipFill>
        <p:spPr>
          <a:xfrm>
            <a:off x="1567419" y="1126068"/>
            <a:ext cx="8705986" cy="5731932"/>
          </a:xfrm>
          <a:prstGeom prst="rect">
            <a:avLst/>
          </a:prstGeom>
        </p:spPr>
      </p:pic>
      <p:sp>
        <p:nvSpPr>
          <p:cNvPr id="6" name="Rounded Rectangle 5"/>
          <p:cNvSpPr/>
          <p:nvPr/>
        </p:nvSpPr>
        <p:spPr>
          <a:xfrm>
            <a:off x="9110484" y="2886269"/>
            <a:ext cx="508000" cy="1862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098563" y="3514531"/>
            <a:ext cx="491066" cy="4402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287625" y="1343607"/>
            <a:ext cx="9280998" cy="5471193"/>
          </a:xfrm>
          <a:prstGeom prst="rect">
            <a:avLst/>
          </a:prstGeom>
        </p:spPr>
      </p:pic>
      <p:sp>
        <p:nvSpPr>
          <p:cNvPr id="9" name="Rounded Rectangle 8"/>
          <p:cNvSpPr/>
          <p:nvPr/>
        </p:nvSpPr>
        <p:spPr>
          <a:xfrm>
            <a:off x="1380754" y="3261572"/>
            <a:ext cx="9093200" cy="52493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400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10" presetClass="entr" presetSubtype="0" fill="hold" grpId="0"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SDI verses IP Physical layer </a:t>
            </a:r>
            <a:endParaRPr lang="en-US" dirty="0"/>
          </a:p>
        </p:txBody>
      </p:sp>
      <p:sp>
        <p:nvSpPr>
          <p:cNvPr id="3" name="Content Placeholder 2"/>
          <p:cNvSpPr>
            <a:spLocks noGrp="1"/>
          </p:cNvSpPr>
          <p:nvPr>
            <p:ph idx="1"/>
          </p:nvPr>
        </p:nvSpPr>
        <p:spPr/>
        <p:txBody>
          <a:bodyPr/>
          <a:lstStyle/>
          <a:p>
            <a:r>
              <a:rPr lang="en-US" dirty="0" smtClean="0"/>
              <a:t>SDI we look at CRC errors</a:t>
            </a:r>
          </a:p>
          <a:p>
            <a:r>
              <a:rPr lang="en-US" dirty="0" smtClean="0"/>
              <a:t>In IP we look at RTP errors</a:t>
            </a:r>
          </a:p>
          <a:p>
            <a:pPr lvl="1"/>
            <a:r>
              <a:rPr lang="en-US" dirty="0" smtClean="0"/>
              <a:t>CRC errors will not pass through a IP switch.  </a:t>
            </a:r>
            <a:endParaRPr lang="en-US" dirty="0"/>
          </a:p>
        </p:txBody>
      </p:sp>
      <p:sp>
        <p:nvSpPr>
          <p:cNvPr id="4" name="Text Placeholder 3"/>
          <p:cNvSpPr>
            <a:spLocks noGrp="1"/>
          </p:cNvSpPr>
          <p:nvPr>
            <p:ph type="body" sz="quarter" idx="13"/>
          </p:nvPr>
        </p:nvSpPr>
        <p:spPr/>
        <p:txBody>
          <a:bodyPr>
            <a:noAutofit/>
          </a:bodyPr>
          <a:lstStyle/>
          <a:p>
            <a:r>
              <a:rPr lang="en-US" sz="2400" dirty="0" smtClean="0"/>
              <a:t>Transmission errors – Dropped Data</a:t>
            </a:r>
            <a:endParaRPr lang="en-US" sz="2400" dirty="0"/>
          </a:p>
        </p:txBody>
      </p:sp>
      <p:pic>
        <p:nvPicPr>
          <p:cNvPr id="7" name="Picture 6"/>
          <p:cNvPicPr>
            <a:picLocks noChangeAspect="1"/>
          </p:cNvPicPr>
          <p:nvPr/>
        </p:nvPicPr>
        <p:blipFill>
          <a:blip r:embed="rId2"/>
          <a:stretch>
            <a:fillRect/>
          </a:stretch>
        </p:blipFill>
        <p:spPr>
          <a:xfrm>
            <a:off x="398301" y="4002831"/>
            <a:ext cx="4549429" cy="1868261"/>
          </a:xfrm>
          <a:prstGeom prst="rect">
            <a:avLst/>
          </a:prstGeom>
        </p:spPr>
      </p:pic>
      <p:pic>
        <p:nvPicPr>
          <p:cNvPr id="8" name="Picture 7"/>
          <p:cNvPicPr>
            <a:picLocks noChangeAspect="1"/>
          </p:cNvPicPr>
          <p:nvPr/>
        </p:nvPicPr>
        <p:blipFill>
          <a:blip r:embed="rId3"/>
          <a:stretch>
            <a:fillRect/>
          </a:stretch>
        </p:blipFill>
        <p:spPr>
          <a:xfrm>
            <a:off x="6112175" y="3340358"/>
            <a:ext cx="5410741" cy="2012691"/>
          </a:xfrm>
          <a:prstGeom prst="rect">
            <a:avLst/>
          </a:prstGeom>
        </p:spPr>
      </p:pic>
      <p:pic>
        <p:nvPicPr>
          <p:cNvPr id="9" name="Picture 8"/>
          <p:cNvPicPr>
            <a:picLocks noChangeAspect="1"/>
          </p:cNvPicPr>
          <p:nvPr/>
        </p:nvPicPr>
        <p:blipFill rotWithShape="1">
          <a:blip r:embed="rId4"/>
          <a:srcRect l="44791"/>
          <a:stretch/>
        </p:blipFill>
        <p:spPr>
          <a:xfrm>
            <a:off x="5952930" y="5505256"/>
            <a:ext cx="5768748" cy="438150"/>
          </a:xfrm>
          <a:prstGeom prst="rect">
            <a:avLst/>
          </a:prstGeom>
        </p:spPr>
      </p:pic>
    </p:spTree>
    <p:extLst>
      <p:ext uri="{BB962C8B-B14F-4D97-AF65-F5344CB8AC3E}">
        <p14:creationId xmlns:p14="http://schemas.microsoft.com/office/powerpoint/2010/main" val="407444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View of Errors </a:t>
            </a:r>
            <a:endParaRPr lang="en-US" b="1" dirty="0"/>
          </a:p>
        </p:txBody>
      </p:sp>
      <p:sp>
        <p:nvSpPr>
          <p:cNvPr id="3" name="Content Placeholder 2"/>
          <p:cNvSpPr>
            <a:spLocks noGrp="1"/>
          </p:cNvSpPr>
          <p:nvPr>
            <p:ph sz="half" idx="1"/>
          </p:nvPr>
        </p:nvSpPr>
        <p:spPr>
          <a:xfrm>
            <a:off x="774150" y="1272349"/>
            <a:ext cx="9841992" cy="4640771"/>
          </a:xfrm>
        </p:spPr>
        <p:txBody>
          <a:bodyPr/>
          <a:lstStyle/>
          <a:p>
            <a:r>
              <a:rPr lang="en-US" dirty="0" smtClean="0"/>
              <a:t>Every device may show the errors in a picture a little different, it is all in how they build the picture. </a:t>
            </a:r>
          </a:p>
          <a:p>
            <a:r>
              <a:rPr lang="en-US" dirty="0" smtClean="0"/>
              <a:t>In 1080i one IP packet is about ¼ if a line, that’s how much data will be lost for one packet error. </a:t>
            </a:r>
          </a:p>
          <a:p>
            <a:r>
              <a:rPr lang="en-US" dirty="0" smtClean="0"/>
              <a:t>Some are going break up randomly</a:t>
            </a:r>
          </a:p>
          <a:p>
            <a:r>
              <a:rPr lang="en-US" dirty="0" smtClean="0"/>
              <a:t>Some will have lines of bad pixels jumping all over the place</a:t>
            </a:r>
          </a:p>
          <a:p>
            <a:r>
              <a:rPr lang="en-US" dirty="0" smtClean="0"/>
              <a:t>Some will go to black on the error  </a:t>
            </a:r>
            <a:endParaRPr lang="en-US" dirty="0"/>
          </a:p>
        </p:txBody>
      </p:sp>
      <p:sp>
        <p:nvSpPr>
          <p:cNvPr id="5" name="Rounded Rectangle 4"/>
          <p:cNvSpPr/>
          <p:nvPr/>
        </p:nvSpPr>
        <p:spPr>
          <a:xfrm>
            <a:off x="968721" y="4906972"/>
            <a:ext cx="2828405" cy="16308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748784" y="4906972"/>
            <a:ext cx="2638844" cy="16308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8314944" y="5013803"/>
            <a:ext cx="2401824"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138" y="5013803"/>
            <a:ext cx="2533570" cy="143065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36" y="4992379"/>
            <a:ext cx="2587605" cy="145207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894" y="5060883"/>
            <a:ext cx="2416525" cy="1347363"/>
          </a:xfrm>
          <a:prstGeom prst="rect">
            <a:avLst/>
          </a:prstGeom>
        </p:spPr>
      </p:pic>
      <p:sp>
        <p:nvSpPr>
          <p:cNvPr id="12" name="Rectangle 11"/>
          <p:cNvSpPr/>
          <p:nvPr/>
        </p:nvSpPr>
        <p:spPr>
          <a:xfrm>
            <a:off x="8366718" y="5179347"/>
            <a:ext cx="2249424" cy="119291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44826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Picture Breakup Slice</a:t>
            </a:r>
            <a:endParaRPr lang="en-US"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002" y="1198882"/>
            <a:ext cx="9577631" cy="5374653"/>
          </a:xfrm>
          <a:prstGeom prst="rect">
            <a:avLst/>
          </a:prstGeom>
        </p:spPr>
      </p:pic>
    </p:spTree>
    <p:extLst>
      <p:ext uri="{BB962C8B-B14F-4D97-AF65-F5344CB8AC3E}">
        <p14:creationId xmlns:p14="http://schemas.microsoft.com/office/powerpoint/2010/main" val="31734667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Picture Breakup Pixel Lines</a:t>
            </a:r>
            <a:endParaRPr lang="en-US"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006" y="1353787"/>
            <a:ext cx="9249624" cy="5157240"/>
          </a:xfrm>
          <a:prstGeom prst="rect">
            <a:avLst/>
          </a:prstGeom>
        </p:spPr>
      </p:pic>
    </p:spTree>
    <p:extLst>
      <p:ext uri="{BB962C8B-B14F-4D97-AF65-F5344CB8AC3E}">
        <p14:creationId xmlns:p14="http://schemas.microsoft.com/office/powerpoint/2010/main" val="36343349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404" y="1280047"/>
            <a:ext cx="9035358" cy="5111815"/>
          </a:xfrm>
          <a:prstGeom prst="rect">
            <a:avLst/>
          </a:prstGeom>
        </p:spPr>
      </p:pic>
      <p:sp>
        <p:nvSpPr>
          <p:cNvPr id="2" name="Title 1"/>
          <p:cNvSpPr>
            <a:spLocks noGrp="1"/>
          </p:cNvSpPr>
          <p:nvPr>
            <p:ph type="title"/>
          </p:nvPr>
        </p:nvSpPr>
        <p:spPr/>
        <p:txBody>
          <a:bodyPr/>
          <a:lstStyle/>
          <a:p>
            <a:r>
              <a:rPr lang="en-US" b="1" dirty="0"/>
              <a:t>Picture Breakup </a:t>
            </a:r>
            <a:r>
              <a:rPr lang="en-US" b="1" dirty="0" smtClean="0"/>
              <a:t>Blackout</a:t>
            </a:r>
            <a:endParaRPr lang="en-US" b="1" dirty="0"/>
          </a:p>
        </p:txBody>
      </p:sp>
      <p:sp>
        <p:nvSpPr>
          <p:cNvPr id="9" name="Rectangle 8"/>
          <p:cNvSpPr/>
          <p:nvPr/>
        </p:nvSpPr>
        <p:spPr>
          <a:xfrm>
            <a:off x="1521404" y="3920783"/>
            <a:ext cx="9035358" cy="24710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36139" y="1291724"/>
            <a:ext cx="9035358" cy="511181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863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1" nodeType="afterEffect">
                                  <p:stCondLst>
                                    <p:cond delay="200"/>
                                  </p:stCondLst>
                                  <p:childTnLst>
                                    <p:set>
                                      <p:cBhvr>
                                        <p:cTn id="9" dur="1" fill="hold">
                                          <p:stCondLst>
                                            <p:cond delay="0"/>
                                          </p:stCondLst>
                                        </p:cTn>
                                        <p:tgtEl>
                                          <p:spTgt spid="9"/>
                                        </p:tgtEl>
                                        <p:attrNameLst>
                                          <p:attrName>style.visibility</p:attrName>
                                        </p:attrNameLst>
                                      </p:cBhvr>
                                      <p:to>
                                        <p:strVal val="hidden"/>
                                      </p:to>
                                    </p:set>
                                  </p:childTnLst>
                                </p:cTn>
                              </p:par>
                            </p:childTnLst>
                          </p:cTn>
                        </p:par>
                        <p:par>
                          <p:cTn id="10" fill="hold">
                            <p:stCondLst>
                              <p:cond delay="200"/>
                            </p:stCondLst>
                            <p:childTnLst>
                              <p:par>
                                <p:cTn id="11" presetID="1" presetClass="entr" presetSubtype="0" fill="hold" grpId="2" nodeType="afterEffect">
                                  <p:stCondLst>
                                    <p:cond delay="2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400"/>
                            </p:stCondLst>
                            <p:childTnLst>
                              <p:par>
                                <p:cTn id="14" presetID="1" presetClass="exit" presetSubtype="0" fill="hold" grpId="3" nodeType="afterEffect">
                                  <p:stCondLst>
                                    <p:cond delay="200"/>
                                  </p:stCondLst>
                                  <p:childTnLst>
                                    <p:set>
                                      <p:cBhvr>
                                        <p:cTn id="15" dur="1" fill="hold">
                                          <p:stCondLst>
                                            <p:cond delay="0"/>
                                          </p:stCondLst>
                                        </p:cTn>
                                        <p:tgtEl>
                                          <p:spTgt spid="9"/>
                                        </p:tgtEl>
                                        <p:attrNameLst>
                                          <p:attrName>style.visibility</p:attrName>
                                        </p:attrNameLst>
                                      </p:cBhvr>
                                      <p:to>
                                        <p:strVal val="hidden"/>
                                      </p:to>
                                    </p:set>
                                  </p:childTnLst>
                                </p:cTn>
                              </p:par>
                            </p:childTnLst>
                          </p:cTn>
                        </p:par>
                        <p:par>
                          <p:cTn id="16" fill="hold">
                            <p:stCondLst>
                              <p:cond delay="600"/>
                            </p:stCondLst>
                            <p:childTnLst>
                              <p:par>
                                <p:cTn id="17" presetID="1" presetClass="entr" presetSubtype="0" fill="hold" grpId="2" nodeType="afterEffect">
                                  <p:stCondLst>
                                    <p:cond delay="20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800"/>
                            </p:stCondLst>
                            <p:childTnLst>
                              <p:par>
                                <p:cTn id="20" presetID="1" presetClass="exit" presetSubtype="0" fill="hold" grpId="3" nodeType="afterEffect">
                                  <p:stCondLst>
                                    <p:cond delay="200"/>
                                  </p:stCondLst>
                                  <p:childTnLst>
                                    <p:set>
                                      <p:cBhvr>
                                        <p:cTn id="21" dur="1" fill="hold">
                                          <p:stCondLst>
                                            <p:cond delay="0"/>
                                          </p:stCondLst>
                                        </p:cTn>
                                        <p:tgtEl>
                                          <p:spTgt spid="5"/>
                                        </p:tgtEl>
                                        <p:attrNameLst>
                                          <p:attrName>style.visibility</p:attrName>
                                        </p:attrNameLst>
                                      </p:cBhvr>
                                      <p:to>
                                        <p:strVal val="hidden"/>
                                      </p:to>
                                    </p:set>
                                  </p:childTnLst>
                                </p:cTn>
                              </p:par>
                            </p:childTnLst>
                          </p:cTn>
                        </p:par>
                        <p:par>
                          <p:cTn id="22" fill="hold">
                            <p:stCondLst>
                              <p:cond delay="1000"/>
                            </p:stCondLst>
                            <p:childTnLst>
                              <p:par>
                                <p:cTn id="23" presetID="1" presetClass="entr" presetSubtype="0" fill="hold" grpId="4" nodeType="afterEffect">
                                  <p:stCondLst>
                                    <p:cond delay="2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1200"/>
                            </p:stCondLst>
                            <p:childTnLst>
                              <p:par>
                                <p:cTn id="26" presetID="1" presetClass="exit" presetSubtype="0" fill="hold" grpId="5" nodeType="afterEffect">
                                  <p:stCondLst>
                                    <p:cond delay="200"/>
                                  </p:stCondLst>
                                  <p:childTnLst>
                                    <p:set>
                                      <p:cBhvr>
                                        <p:cTn id="27" dur="1" fill="hold">
                                          <p:stCondLst>
                                            <p:cond delay="0"/>
                                          </p:stCondLst>
                                        </p:cTn>
                                        <p:tgtEl>
                                          <p:spTgt spid="9"/>
                                        </p:tgtEl>
                                        <p:attrNameLst>
                                          <p:attrName>style.visibility</p:attrName>
                                        </p:attrNameLst>
                                      </p:cBhvr>
                                      <p:to>
                                        <p:strVal val="hidden"/>
                                      </p:to>
                                    </p:set>
                                  </p:childTnLst>
                                </p:cTn>
                              </p:par>
                            </p:childTnLst>
                          </p:cTn>
                        </p:par>
                        <p:par>
                          <p:cTn id="28" fill="hold">
                            <p:stCondLst>
                              <p:cond delay="1400"/>
                            </p:stCondLst>
                            <p:childTnLst>
                              <p:par>
                                <p:cTn id="29" presetID="1" presetClass="entr" presetSubtype="0" fill="hold" grpId="4" nodeType="afterEffect">
                                  <p:stCondLst>
                                    <p:cond delay="200"/>
                                  </p:stCondLst>
                                  <p:childTnLst>
                                    <p:set>
                                      <p:cBhvr>
                                        <p:cTn id="30" dur="1" fill="hold">
                                          <p:stCondLst>
                                            <p:cond delay="0"/>
                                          </p:stCondLst>
                                        </p:cTn>
                                        <p:tgtEl>
                                          <p:spTgt spid="5"/>
                                        </p:tgtEl>
                                        <p:attrNameLst>
                                          <p:attrName>style.visibility</p:attrName>
                                        </p:attrNameLst>
                                      </p:cBhvr>
                                      <p:to>
                                        <p:strVal val="visible"/>
                                      </p:to>
                                    </p:set>
                                  </p:childTnLst>
                                </p:cTn>
                              </p:par>
                            </p:childTnLst>
                          </p:cTn>
                        </p:par>
                        <p:par>
                          <p:cTn id="31" fill="hold">
                            <p:stCondLst>
                              <p:cond delay="1600"/>
                            </p:stCondLst>
                            <p:childTnLst>
                              <p:par>
                                <p:cTn id="32" presetID="1" presetClass="exit" presetSubtype="0" fill="hold" grpId="5" nodeType="afterEffect">
                                  <p:stCondLst>
                                    <p:cond delay="200"/>
                                  </p:stCondLst>
                                  <p:childTnLst>
                                    <p:set>
                                      <p:cBhvr>
                                        <p:cTn id="33" dur="1" fill="hold">
                                          <p:stCondLst>
                                            <p:cond delay="0"/>
                                          </p:stCondLst>
                                        </p:cTn>
                                        <p:tgtEl>
                                          <p:spTgt spid="5"/>
                                        </p:tgtEl>
                                        <p:attrNameLst>
                                          <p:attrName>style.visibility</p:attrName>
                                        </p:attrNameLst>
                                      </p:cBhvr>
                                      <p:to>
                                        <p:strVal val="hidden"/>
                                      </p:to>
                                    </p:set>
                                  </p:childTnLst>
                                </p:cTn>
                              </p:par>
                            </p:childTnLst>
                          </p:cTn>
                        </p:par>
                        <p:par>
                          <p:cTn id="34" fill="hold">
                            <p:stCondLst>
                              <p:cond delay="1800"/>
                            </p:stCondLst>
                            <p:childTnLst>
                              <p:par>
                                <p:cTn id="35" presetID="1" presetClass="entr" presetSubtype="0" fill="hold" grpId="6" nodeType="afterEffect">
                                  <p:stCondLst>
                                    <p:cond delay="200"/>
                                  </p:stCondLst>
                                  <p:childTnLst>
                                    <p:set>
                                      <p:cBhvr>
                                        <p:cTn id="36" dur="1" fill="hold">
                                          <p:stCondLst>
                                            <p:cond delay="0"/>
                                          </p:stCondLst>
                                        </p:cTn>
                                        <p:tgtEl>
                                          <p:spTgt spid="9"/>
                                        </p:tgtEl>
                                        <p:attrNameLst>
                                          <p:attrName>style.visibility</p:attrName>
                                        </p:attrNameLst>
                                      </p:cBhvr>
                                      <p:to>
                                        <p:strVal val="visible"/>
                                      </p:to>
                                    </p:set>
                                  </p:childTnLst>
                                </p:cTn>
                              </p:par>
                            </p:childTnLst>
                          </p:cTn>
                        </p:par>
                        <p:par>
                          <p:cTn id="37" fill="hold">
                            <p:stCondLst>
                              <p:cond delay="2000"/>
                            </p:stCondLst>
                            <p:childTnLst>
                              <p:par>
                                <p:cTn id="38" presetID="1" presetClass="exit" presetSubtype="0" fill="hold" grpId="7" nodeType="afterEffect">
                                  <p:stCondLst>
                                    <p:cond delay="200"/>
                                  </p:stCondLst>
                                  <p:childTnLst>
                                    <p:set>
                                      <p:cBhvr>
                                        <p:cTn id="39" dur="1" fill="hold">
                                          <p:stCondLst>
                                            <p:cond delay="0"/>
                                          </p:stCondLst>
                                        </p:cTn>
                                        <p:tgtEl>
                                          <p:spTgt spid="9"/>
                                        </p:tgtEl>
                                        <p:attrNameLst>
                                          <p:attrName>style.visibility</p:attrName>
                                        </p:attrNameLst>
                                      </p:cBhvr>
                                      <p:to>
                                        <p:strVal val="hidden"/>
                                      </p:to>
                                    </p:set>
                                  </p:childTnLst>
                                </p:cTn>
                              </p:par>
                            </p:childTnLst>
                          </p:cTn>
                        </p:par>
                        <p:par>
                          <p:cTn id="40" fill="hold">
                            <p:stCondLst>
                              <p:cond delay="2200"/>
                            </p:stCondLst>
                            <p:childTnLst>
                              <p:par>
                                <p:cTn id="41" presetID="1" presetClass="entr" presetSubtype="0" fill="hold" grpId="0" nodeType="afterEffect">
                                  <p:stCondLst>
                                    <p:cond delay="200"/>
                                  </p:stCondLst>
                                  <p:childTnLst>
                                    <p:set>
                                      <p:cBhvr>
                                        <p:cTn id="42" dur="1" fill="hold">
                                          <p:stCondLst>
                                            <p:cond delay="0"/>
                                          </p:stCondLst>
                                        </p:cTn>
                                        <p:tgtEl>
                                          <p:spTgt spid="5"/>
                                        </p:tgtEl>
                                        <p:attrNameLst>
                                          <p:attrName>style.visibility</p:attrName>
                                        </p:attrNameLst>
                                      </p:cBhvr>
                                      <p:to>
                                        <p:strVal val="visible"/>
                                      </p:to>
                                    </p:set>
                                  </p:childTnLst>
                                </p:cTn>
                              </p:par>
                            </p:childTnLst>
                          </p:cTn>
                        </p:par>
                        <p:par>
                          <p:cTn id="43" fill="hold">
                            <p:stCondLst>
                              <p:cond delay="2400"/>
                            </p:stCondLst>
                            <p:childTnLst>
                              <p:par>
                                <p:cTn id="44" presetID="1" presetClass="exit" presetSubtype="0" fill="hold" grpId="1" nodeType="afterEffect">
                                  <p:stCondLst>
                                    <p:cond delay="200"/>
                                  </p:stCondLst>
                                  <p:childTnLst>
                                    <p:set>
                                      <p:cBhvr>
                                        <p:cTn id="45" dur="1" fill="hold">
                                          <p:stCondLst>
                                            <p:cond delay="0"/>
                                          </p:stCondLst>
                                        </p:cTn>
                                        <p:tgtEl>
                                          <p:spTgt spid="5"/>
                                        </p:tgtEl>
                                        <p:attrNameLst>
                                          <p:attrName>style.visibility</p:attrName>
                                        </p:attrNameLst>
                                      </p:cBhvr>
                                      <p:to>
                                        <p:strVal val="hidden"/>
                                      </p:to>
                                    </p:set>
                                  </p:childTnLst>
                                </p:cTn>
                              </p:par>
                            </p:childTnLst>
                          </p:cTn>
                        </p:par>
                        <p:par>
                          <p:cTn id="46" fill="hold">
                            <p:stCondLst>
                              <p:cond delay="2600"/>
                            </p:stCondLst>
                            <p:childTnLst>
                              <p:par>
                                <p:cTn id="47" presetID="1" presetClass="entr" presetSubtype="0" fill="hold" grpId="6" nodeType="afterEffect">
                                  <p:stCondLst>
                                    <p:cond delay="200"/>
                                  </p:stCondLst>
                                  <p:childTnLst>
                                    <p:set>
                                      <p:cBhvr>
                                        <p:cTn id="48" dur="1" fill="hold">
                                          <p:stCondLst>
                                            <p:cond delay="0"/>
                                          </p:stCondLst>
                                        </p:cTn>
                                        <p:tgtEl>
                                          <p:spTgt spid="5"/>
                                        </p:tgtEl>
                                        <p:attrNameLst>
                                          <p:attrName>style.visibility</p:attrName>
                                        </p:attrNameLst>
                                      </p:cBhvr>
                                      <p:to>
                                        <p:strVal val="visible"/>
                                      </p:to>
                                    </p:set>
                                  </p:childTnLst>
                                </p:cTn>
                              </p:par>
                            </p:childTnLst>
                          </p:cTn>
                        </p:par>
                        <p:par>
                          <p:cTn id="49" fill="hold">
                            <p:stCondLst>
                              <p:cond delay="2800"/>
                            </p:stCondLst>
                            <p:childTnLst>
                              <p:par>
                                <p:cTn id="50" presetID="1" presetClass="exit" presetSubtype="0" fill="hold" grpId="7" nodeType="afterEffect">
                                  <p:stCondLst>
                                    <p:cond delay="200"/>
                                  </p:stCondLst>
                                  <p:childTnLst>
                                    <p:set>
                                      <p:cBhvr>
                                        <p:cTn id="5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P spid="9" grpId="4" animBg="1"/>
      <p:bldP spid="9" grpId="5" animBg="1"/>
      <p:bldP spid="9" grpId="6" animBg="1"/>
      <p:bldP spid="9" grpId="7" animBg="1"/>
      <p:bldP spid="5" grpId="0" animBg="1"/>
      <p:bldP spid="5" grpId="1" animBg="1"/>
      <p:bldP spid="5" grpId="2" animBg="1"/>
      <p:bldP spid="5" grpId="3" animBg="1"/>
      <p:bldP spid="5" grpId="4" animBg="1"/>
      <p:bldP spid="5" grpId="5" animBg="1"/>
      <p:bldP spid="5" grpId="6" animBg="1"/>
      <p:bldP spid="5" grpId="7"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Packet Errors</a:t>
            </a:r>
            <a:endParaRPr lang="en-US" b="1" dirty="0"/>
          </a:p>
        </p:txBody>
      </p:sp>
      <p:cxnSp>
        <p:nvCxnSpPr>
          <p:cNvPr id="19" name="Straight Arrow Connector 18"/>
          <p:cNvCxnSpPr/>
          <p:nvPr/>
        </p:nvCxnSpPr>
        <p:spPr>
          <a:xfrm>
            <a:off x="219196" y="4673555"/>
            <a:ext cx="843814"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20415054">
            <a:off x="9237494" y="3499109"/>
            <a:ext cx="131155" cy="302428"/>
          </a:xfrm>
          <a:prstGeom prst="rect">
            <a:avLst/>
          </a:prstGeom>
          <a:noFill/>
          <a:effectLst>
            <a:outerShdw dist="12700" dir="5400000" algn="ctr" rotWithShape="0">
              <a:schemeClr val="bg1"/>
            </a:outerShdw>
          </a:effectLst>
        </p:spPr>
        <p:txBody>
          <a:bodyPr wrap="none" rtlCol="0">
            <a:spAutoFit/>
          </a:bodyPr>
          <a:lstStyle/>
          <a:p>
            <a:endParaRPr lang="en-US" dirty="0">
              <a:effectLst>
                <a:outerShdw blurRad="38100" dist="38100" dir="2700000" algn="tl">
                  <a:srgbClr val="000000">
                    <a:alpha val="43137"/>
                  </a:srgbClr>
                </a:outerShdw>
              </a:effectLst>
            </a:endParaRPr>
          </a:p>
        </p:txBody>
      </p:sp>
      <p:sp>
        <p:nvSpPr>
          <p:cNvPr id="22" name="TextBox 21"/>
          <p:cNvSpPr txBox="1"/>
          <p:nvPr/>
        </p:nvSpPr>
        <p:spPr>
          <a:xfrm>
            <a:off x="3139364" y="2557800"/>
            <a:ext cx="889667" cy="646331"/>
          </a:xfrm>
          <a:prstGeom prst="rect">
            <a:avLst/>
          </a:prstGeom>
          <a:noFill/>
        </p:spPr>
        <p:txBody>
          <a:bodyPr wrap="none" rtlCol="0">
            <a:spAutoFit/>
          </a:bodyPr>
          <a:lstStyle/>
          <a:p>
            <a:r>
              <a:rPr lang="en-US" dirty="0" smtClean="0"/>
              <a:t>Errored</a:t>
            </a:r>
          </a:p>
          <a:p>
            <a:pPr algn="ctr"/>
            <a:r>
              <a:rPr lang="en-US" dirty="0" smtClean="0"/>
              <a:t>Data</a:t>
            </a:r>
            <a:endParaRPr lang="en-US"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0" y="4123815"/>
            <a:ext cx="1709800" cy="1175681"/>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5391" y="3975082"/>
            <a:ext cx="1709800" cy="1175681"/>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5939" y="1485575"/>
            <a:ext cx="1709800" cy="1175681"/>
          </a:xfrm>
          <a:prstGeom prst="rect">
            <a:avLst/>
          </a:prstGeom>
        </p:spPr>
      </p:pic>
      <p:sp>
        <p:nvSpPr>
          <p:cNvPr id="30" name="Rounded Rectangular Callout 29"/>
          <p:cNvSpPr/>
          <p:nvPr/>
        </p:nvSpPr>
        <p:spPr>
          <a:xfrm>
            <a:off x="403114" y="3059531"/>
            <a:ext cx="1517446" cy="896853"/>
          </a:xfrm>
          <a:prstGeom prst="wedgeRoundRectCallout">
            <a:avLst>
              <a:gd name="adj1" fmla="val -35061"/>
              <a:gd name="adj2" fmla="val 123391"/>
              <a:gd name="adj3" fmla="val 16667"/>
            </a:avLst>
          </a:prstGeom>
          <a:solidFill>
            <a:srgbClr val="00B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Good data</a:t>
            </a:r>
          </a:p>
        </p:txBody>
      </p:sp>
      <p:sp>
        <p:nvSpPr>
          <p:cNvPr id="31" name="Rounded Rectangular Callout 30"/>
          <p:cNvSpPr/>
          <p:nvPr/>
        </p:nvSpPr>
        <p:spPr>
          <a:xfrm>
            <a:off x="3669295" y="4114495"/>
            <a:ext cx="1517446" cy="1185001"/>
          </a:xfrm>
          <a:prstGeom prst="wedgeRoundRectCallout">
            <a:avLst>
              <a:gd name="adj1" fmla="val -125450"/>
              <a:gd name="adj2" fmla="val 12568"/>
              <a:gd name="adj3" fmla="val 16667"/>
            </a:avLst>
          </a:prstGeom>
          <a:solidFill>
            <a:srgbClr val="00B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No Packet </a:t>
            </a:r>
            <a:r>
              <a:rPr lang="en-US" sz="2400" b="1" dirty="0">
                <a:effectLst>
                  <a:outerShdw blurRad="38100" dist="38100" dir="2700000" algn="tl">
                    <a:srgbClr val="000000">
                      <a:alpha val="43137"/>
                    </a:srgbClr>
                  </a:outerShdw>
                </a:effectLst>
              </a:rPr>
              <a:t>E</a:t>
            </a:r>
            <a:r>
              <a:rPr lang="en-US" sz="2400" b="1" dirty="0" smtClean="0">
                <a:effectLst>
                  <a:outerShdw blurRad="38100" dist="38100" dir="2700000" algn="tl">
                    <a:srgbClr val="000000">
                      <a:alpha val="43137"/>
                    </a:srgbClr>
                  </a:outerShdw>
                </a:effectLst>
              </a:rPr>
              <a:t>rrors</a:t>
            </a:r>
            <a:endParaRPr lang="en-US" sz="2400" b="1" dirty="0">
              <a:effectLst>
                <a:outerShdw blurRad="38100" dist="38100" dir="2700000" algn="tl">
                  <a:srgbClr val="000000">
                    <a:alpha val="43137"/>
                  </a:srgbClr>
                </a:outerShdw>
              </a:effectLst>
            </a:endParaRPr>
          </a:p>
        </p:txBody>
      </p:sp>
      <p:sp>
        <p:nvSpPr>
          <p:cNvPr id="32" name="Rounded Rectangular Callout 31"/>
          <p:cNvSpPr/>
          <p:nvPr/>
        </p:nvSpPr>
        <p:spPr>
          <a:xfrm>
            <a:off x="7186352" y="1171619"/>
            <a:ext cx="1517446" cy="1203321"/>
          </a:xfrm>
          <a:prstGeom prst="wedgeRoundRectCallout">
            <a:avLst>
              <a:gd name="adj1" fmla="val -126760"/>
              <a:gd name="adj2" fmla="val 47152"/>
              <a:gd name="adj3" fmla="val 16667"/>
            </a:avLst>
          </a:prstGeom>
          <a:solidFill>
            <a:srgbClr val="00B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No Packet Errors</a:t>
            </a:r>
            <a:endParaRPr lang="en-US" sz="2400" b="1" dirty="0">
              <a:effectLst>
                <a:outerShdw blurRad="38100" dist="38100" dir="2700000" algn="tl">
                  <a:srgbClr val="000000">
                    <a:alpha val="43137"/>
                  </a:srgbClr>
                </a:outerShdw>
              </a:effectLst>
            </a:endParaRPr>
          </a:p>
        </p:txBody>
      </p:sp>
      <p:cxnSp>
        <p:nvCxnSpPr>
          <p:cNvPr id="33" name="Straight Arrow Connector 32"/>
          <p:cNvCxnSpPr/>
          <p:nvPr/>
        </p:nvCxnSpPr>
        <p:spPr>
          <a:xfrm>
            <a:off x="5893832" y="2396558"/>
            <a:ext cx="2111559" cy="213697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2531700" y="2382428"/>
            <a:ext cx="2441970" cy="229112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8" name="Smiley Face 37"/>
          <p:cNvSpPr/>
          <p:nvPr/>
        </p:nvSpPr>
        <p:spPr>
          <a:xfrm>
            <a:off x="3344174" y="3218759"/>
            <a:ext cx="668046" cy="637160"/>
          </a:xfrm>
          <a:prstGeom prst="smileyFace">
            <a:avLst>
              <a:gd name="adj" fmla="val -4653"/>
            </a:avLst>
          </a:prstGeom>
          <a:solidFill>
            <a:srgbClr val="FF0000"/>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a:stCxn id="25" idx="3"/>
          </p:cNvCxnSpPr>
          <p:nvPr/>
        </p:nvCxnSpPr>
        <p:spPr>
          <a:xfrm flipV="1">
            <a:off x="9715191" y="4533529"/>
            <a:ext cx="1510478" cy="2939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3" name="Rounded Rectangular Callout 42"/>
          <p:cNvSpPr/>
          <p:nvPr/>
        </p:nvSpPr>
        <p:spPr>
          <a:xfrm>
            <a:off x="2585451" y="1141151"/>
            <a:ext cx="1517446" cy="836365"/>
          </a:xfrm>
          <a:prstGeom prst="wedgeRoundRectCallout">
            <a:avLst>
              <a:gd name="adj1" fmla="val 95500"/>
              <a:gd name="adj2" fmla="val 117155"/>
              <a:gd name="adj3" fmla="val 16667"/>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Packet </a:t>
            </a:r>
            <a:r>
              <a:rPr lang="en-US" sz="2400" b="1" dirty="0">
                <a:effectLst>
                  <a:outerShdw blurRad="38100" dist="38100" dir="2700000" algn="tl">
                    <a:srgbClr val="000000">
                      <a:alpha val="43137"/>
                    </a:srgbClr>
                  </a:outerShdw>
                </a:effectLst>
              </a:rPr>
              <a:t>E</a:t>
            </a:r>
            <a:r>
              <a:rPr lang="en-US" sz="2400" b="1" dirty="0" smtClean="0">
                <a:effectLst>
                  <a:outerShdw blurRad="38100" dist="38100" dir="2700000" algn="tl">
                    <a:srgbClr val="000000">
                      <a:alpha val="43137"/>
                    </a:srgbClr>
                  </a:outerShdw>
                </a:effectLst>
              </a:rPr>
              <a:t>rrors</a:t>
            </a:r>
            <a:endParaRPr lang="en-US" sz="2400" b="1" dirty="0">
              <a:effectLst>
                <a:outerShdw blurRad="38100" dist="38100" dir="2700000" algn="tl">
                  <a:srgbClr val="000000">
                    <a:alpha val="43137"/>
                  </a:srgbClr>
                </a:outerShdw>
              </a:effectLst>
            </a:endParaRPr>
          </a:p>
        </p:txBody>
      </p:sp>
      <p:sp>
        <p:nvSpPr>
          <p:cNvPr id="44" name="Rounded Rectangular Callout 43"/>
          <p:cNvSpPr/>
          <p:nvPr/>
        </p:nvSpPr>
        <p:spPr>
          <a:xfrm>
            <a:off x="9955795" y="2760688"/>
            <a:ext cx="1517446" cy="1185001"/>
          </a:xfrm>
          <a:prstGeom prst="wedgeRoundRectCallout">
            <a:avLst>
              <a:gd name="adj1" fmla="val -71049"/>
              <a:gd name="adj2" fmla="val 96163"/>
              <a:gd name="adj3" fmla="val 16667"/>
            </a:avLst>
          </a:prstGeom>
          <a:solidFill>
            <a:srgbClr val="00B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No Packet </a:t>
            </a:r>
            <a:r>
              <a:rPr lang="en-US" sz="2400" b="1" dirty="0">
                <a:effectLst>
                  <a:outerShdw blurRad="38100" dist="38100" dir="2700000" algn="tl">
                    <a:srgbClr val="000000">
                      <a:alpha val="43137"/>
                    </a:srgbClr>
                  </a:outerShdw>
                </a:effectLst>
              </a:rPr>
              <a:t>E</a:t>
            </a:r>
            <a:r>
              <a:rPr lang="en-US" sz="2400" b="1" dirty="0" smtClean="0">
                <a:effectLst>
                  <a:outerShdw blurRad="38100" dist="38100" dir="2700000" algn="tl">
                    <a:srgbClr val="000000">
                      <a:alpha val="43137"/>
                    </a:srgbClr>
                  </a:outerShdw>
                </a:effectLst>
              </a:rPr>
              <a:t>rrors</a:t>
            </a:r>
            <a:endParaRPr lang="en-US" sz="2400" b="1" dirty="0">
              <a:effectLst>
                <a:outerShdw blurRad="38100" dist="38100" dir="2700000" algn="tl">
                  <a:srgbClr val="000000">
                    <a:alpha val="43137"/>
                  </a:srgbClr>
                </a:outerShdw>
              </a:effectLst>
            </a:endParaRPr>
          </a:p>
        </p:txBody>
      </p:sp>
      <p:sp>
        <p:nvSpPr>
          <p:cNvPr id="46" name="Rectangle 45"/>
          <p:cNvSpPr/>
          <p:nvPr/>
        </p:nvSpPr>
        <p:spPr>
          <a:xfrm>
            <a:off x="403114" y="5609133"/>
            <a:ext cx="11120129" cy="523220"/>
          </a:xfrm>
          <a:prstGeom prst="rect">
            <a:avLst/>
          </a:prstGeom>
        </p:spPr>
        <p:txBody>
          <a:bodyPr wrap="square">
            <a:spAutoFit/>
          </a:bodyPr>
          <a:lstStyle/>
          <a:p>
            <a:pPr algn="ctr"/>
            <a:r>
              <a:rPr lang="en-US" sz="2800" dirty="0" smtClean="0"/>
              <a:t>Errored IP frames (Packets) are </a:t>
            </a:r>
            <a:r>
              <a:rPr lang="en-US" sz="2800" dirty="0"/>
              <a:t>dropped and not </a:t>
            </a:r>
            <a:r>
              <a:rPr lang="en-US" sz="2800" dirty="0" smtClean="0"/>
              <a:t>propagated</a:t>
            </a:r>
            <a:endParaRPr lang="en-US" sz="2800" dirty="0"/>
          </a:p>
        </p:txBody>
      </p:sp>
      <p:sp>
        <p:nvSpPr>
          <p:cNvPr id="50" name="Rectangle 49"/>
          <p:cNvSpPr/>
          <p:nvPr/>
        </p:nvSpPr>
        <p:spPr>
          <a:xfrm>
            <a:off x="431547" y="5994069"/>
            <a:ext cx="11120129" cy="954107"/>
          </a:xfrm>
          <a:prstGeom prst="rect">
            <a:avLst/>
          </a:prstGeom>
        </p:spPr>
        <p:txBody>
          <a:bodyPr wrap="square">
            <a:spAutoFit/>
          </a:bodyPr>
          <a:lstStyle/>
          <a:p>
            <a:pPr algn="ctr"/>
            <a:r>
              <a:rPr lang="en-US" sz="2800" dirty="0" smtClean="0"/>
              <a:t>We need to look at this in a different way</a:t>
            </a:r>
          </a:p>
          <a:p>
            <a:pPr algn="ctr"/>
            <a:r>
              <a:rPr lang="en-US" sz="2800" dirty="0" smtClean="0"/>
              <a:t>One dropped Packet is about ¼ of a 1080 line. </a:t>
            </a:r>
            <a:endParaRPr lang="en-US" sz="2800" dirty="0"/>
          </a:p>
        </p:txBody>
      </p:sp>
      <p:grpSp>
        <p:nvGrpSpPr>
          <p:cNvPr id="52" name="Group 51"/>
          <p:cNvGrpSpPr/>
          <p:nvPr/>
        </p:nvGrpSpPr>
        <p:grpSpPr>
          <a:xfrm>
            <a:off x="5582667" y="3842991"/>
            <a:ext cx="1526607" cy="1873383"/>
            <a:chOff x="5969732" y="3960437"/>
            <a:chExt cx="1526607" cy="1873383"/>
          </a:xfrm>
        </p:grpSpPr>
        <p:grpSp>
          <p:nvGrpSpPr>
            <p:cNvPr id="49" name="Group 48"/>
            <p:cNvGrpSpPr/>
            <p:nvPr/>
          </p:nvGrpSpPr>
          <p:grpSpPr>
            <a:xfrm>
              <a:off x="5969732" y="4015725"/>
              <a:ext cx="1526607" cy="1818095"/>
              <a:chOff x="9196388" y="996206"/>
              <a:chExt cx="1526607" cy="1303732"/>
            </a:xfrm>
          </p:grpSpPr>
          <p:sp>
            <p:nvSpPr>
              <p:cNvPr id="47" name="Rounded Rectangular Callout 46"/>
              <p:cNvSpPr/>
              <p:nvPr/>
            </p:nvSpPr>
            <p:spPr>
              <a:xfrm>
                <a:off x="9196388" y="1006863"/>
                <a:ext cx="1517446" cy="1203321"/>
              </a:xfrm>
              <a:prstGeom prst="wedgeRoundRectCallout">
                <a:avLst>
                  <a:gd name="adj1" fmla="val -48548"/>
                  <a:gd name="adj2" fmla="val -133040"/>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outerShdw blurRad="38100" dist="38100" dir="2700000" algn="tl">
                      <a:srgbClr val="000000">
                        <a:alpha val="43137"/>
                      </a:srgbClr>
                    </a:outerShdw>
                  </a:effectLst>
                </a:endParaRPr>
              </a:p>
            </p:txBody>
          </p:sp>
          <p:sp>
            <p:nvSpPr>
              <p:cNvPr id="48" name="Rounded Rectangular Callout 47"/>
              <p:cNvSpPr/>
              <p:nvPr/>
            </p:nvSpPr>
            <p:spPr>
              <a:xfrm>
                <a:off x="9205549" y="996206"/>
                <a:ext cx="1517446" cy="1303732"/>
              </a:xfrm>
              <a:prstGeom prst="wedgeRoundRectCallout">
                <a:avLst>
                  <a:gd name="adj1" fmla="val 133681"/>
                  <a:gd name="adj2" fmla="val 2382"/>
                  <a:gd name="adj3" fmla="val 16667"/>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Data Loss but No Packet Errors</a:t>
                </a:r>
                <a:endParaRPr lang="en-US" sz="2400" b="1" dirty="0">
                  <a:effectLst>
                    <a:outerShdw blurRad="38100" dist="38100" dir="2700000" algn="tl">
                      <a:srgbClr val="000000">
                        <a:alpha val="43137"/>
                      </a:srgbClr>
                    </a:outerShdw>
                  </a:effectLst>
                </a:endParaRPr>
              </a:p>
            </p:txBody>
          </p:sp>
        </p:grpSp>
        <p:sp>
          <p:nvSpPr>
            <p:cNvPr id="51" name="Rectangle 50"/>
            <p:cNvSpPr/>
            <p:nvPr/>
          </p:nvSpPr>
          <p:spPr>
            <a:xfrm>
              <a:off x="6223819" y="3960437"/>
              <a:ext cx="309716" cy="70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3455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animBg="1"/>
      <p:bldP spid="32" grpId="0" animBg="1"/>
      <p:bldP spid="38" grpId="0" animBg="1"/>
      <p:bldP spid="43" grpId="0" animBg="1"/>
      <p:bldP spid="44" grpId="0" animBg="1"/>
      <p:bldP spid="46" grpId="0"/>
      <p:bldP spid="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p:nvPr/>
        </p:nvCxnSpPr>
        <p:spPr>
          <a:xfrm>
            <a:off x="304257" y="4791539"/>
            <a:ext cx="843814"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b="1" dirty="0" smtClean="0"/>
              <a:t>RTP Errors</a:t>
            </a:r>
            <a:endParaRPr lang="en-US" b="1" dirty="0"/>
          </a:p>
        </p:txBody>
      </p:sp>
      <p:sp>
        <p:nvSpPr>
          <p:cNvPr id="17" name="TextBox 16"/>
          <p:cNvSpPr txBox="1"/>
          <p:nvPr/>
        </p:nvSpPr>
        <p:spPr>
          <a:xfrm rot="20415054">
            <a:off x="9322555" y="3617093"/>
            <a:ext cx="131155" cy="302428"/>
          </a:xfrm>
          <a:prstGeom prst="rect">
            <a:avLst/>
          </a:prstGeom>
          <a:noFill/>
          <a:effectLst>
            <a:outerShdw dist="12700" dir="5400000" algn="ctr" rotWithShape="0">
              <a:schemeClr val="bg1"/>
            </a:outerShdw>
          </a:effectLst>
        </p:spPr>
        <p:txBody>
          <a:bodyPr wrap="none" rtlCol="0">
            <a:spAutoFit/>
          </a:bodyPr>
          <a:lstStyle/>
          <a:p>
            <a:endParaRPr lang="en-US" dirty="0">
              <a:effectLst>
                <a:outerShdw blurRad="38100" dist="38100" dir="2700000" algn="tl">
                  <a:srgbClr val="000000">
                    <a:alpha val="43137"/>
                  </a:srgbClr>
                </a:outerShdw>
              </a:effectLst>
            </a:endParaRPr>
          </a:p>
        </p:txBody>
      </p:sp>
      <p:sp>
        <p:nvSpPr>
          <p:cNvPr id="22" name="TextBox 21"/>
          <p:cNvSpPr txBox="1"/>
          <p:nvPr/>
        </p:nvSpPr>
        <p:spPr>
          <a:xfrm>
            <a:off x="3224425" y="2675784"/>
            <a:ext cx="889667" cy="646331"/>
          </a:xfrm>
          <a:prstGeom prst="rect">
            <a:avLst/>
          </a:prstGeom>
          <a:noFill/>
        </p:spPr>
        <p:txBody>
          <a:bodyPr wrap="none" rtlCol="0">
            <a:spAutoFit/>
          </a:bodyPr>
          <a:lstStyle/>
          <a:p>
            <a:r>
              <a:rPr lang="en-US" dirty="0" smtClean="0"/>
              <a:t>Errored</a:t>
            </a:r>
          </a:p>
          <a:p>
            <a:pPr algn="ctr"/>
            <a:r>
              <a:rPr lang="en-US" dirty="0" smtClean="0"/>
              <a:t>Data</a:t>
            </a:r>
            <a:endParaRPr lang="en-US" dirty="0"/>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871" y="4241799"/>
            <a:ext cx="1709800" cy="1175681"/>
          </a:xfrm>
          <a:prstGeom prst="rect">
            <a:avLst/>
          </a:prstGeom>
        </p:spPr>
      </p:pic>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0452" y="4093066"/>
            <a:ext cx="1709800" cy="1175681"/>
          </a:xfrm>
          <a:prstGeom prst="rect">
            <a:avLst/>
          </a:prstGeom>
        </p:spPr>
      </p:pic>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1000" y="1603559"/>
            <a:ext cx="1709800" cy="1175681"/>
          </a:xfrm>
          <a:prstGeom prst="rect">
            <a:avLst/>
          </a:prstGeom>
        </p:spPr>
      </p:pic>
      <p:sp>
        <p:nvSpPr>
          <p:cNvPr id="30" name="Rounded Rectangular Callout 29"/>
          <p:cNvSpPr/>
          <p:nvPr/>
        </p:nvSpPr>
        <p:spPr>
          <a:xfrm>
            <a:off x="409325" y="3167432"/>
            <a:ext cx="1517446" cy="896853"/>
          </a:xfrm>
          <a:prstGeom prst="wedgeRoundRectCallout">
            <a:avLst>
              <a:gd name="adj1" fmla="val -35061"/>
              <a:gd name="adj2" fmla="val 123391"/>
              <a:gd name="adj3" fmla="val 16667"/>
            </a:avLst>
          </a:prstGeom>
          <a:solidFill>
            <a:srgbClr val="00B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Good data</a:t>
            </a:r>
          </a:p>
        </p:txBody>
      </p:sp>
      <p:sp>
        <p:nvSpPr>
          <p:cNvPr id="31" name="Rounded Rectangular Callout 30"/>
          <p:cNvSpPr/>
          <p:nvPr/>
        </p:nvSpPr>
        <p:spPr>
          <a:xfrm>
            <a:off x="3754356" y="4232479"/>
            <a:ext cx="1517446" cy="1185001"/>
          </a:xfrm>
          <a:prstGeom prst="wedgeRoundRectCallout">
            <a:avLst>
              <a:gd name="adj1" fmla="val -125450"/>
              <a:gd name="adj2" fmla="val 12568"/>
              <a:gd name="adj3" fmla="val 16667"/>
            </a:avLst>
          </a:prstGeom>
          <a:solidFill>
            <a:srgbClr val="00B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No RTP </a:t>
            </a:r>
            <a:r>
              <a:rPr lang="en-US" sz="2400" b="1" dirty="0">
                <a:effectLst>
                  <a:outerShdw blurRad="38100" dist="38100" dir="2700000" algn="tl">
                    <a:srgbClr val="000000">
                      <a:alpha val="43137"/>
                    </a:srgbClr>
                  </a:outerShdw>
                </a:effectLst>
              </a:rPr>
              <a:t>E</a:t>
            </a:r>
            <a:r>
              <a:rPr lang="en-US" sz="2400" b="1" dirty="0" smtClean="0">
                <a:effectLst>
                  <a:outerShdw blurRad="38100" dist="38100" dir="2700000" algn="tl">
                    <a:srgbClr val="000000">
                      <a:alpha val="43137"/>
                    </a:srgbClr>
                  </a:outerShdw>
                </a:effectLst>
              </a:rPr>
              <a:t>rrors</a:t>
            </a:r>
            <a:endParaRPr lang="en-US" sz="2400" b="1" dirty="0">
              <a:effectLst>
                <a:outerShdw blurRad="38100" dist="38100" dir="2700000" algn="tl">
                  <a:srgbClr val="000000">
                    <a:alpha val="43137"/>
                  </a:srgbClr>
                </a:outerShdw>
              </a:effectLst>
            </a:endParaRPr>
          </a:p>
        </p:txBody>
      </p:sp>
      <p:sp>
        <p:nvSpPr>
          <p:cNvPr id="32" name="Rounded Rectangular Callout 31"/>
          <p:cNvSpPr/>
          <p:nvPr/>
        </p:nvSpPr>
        <p:spPr>
          <a:xfrm>
            <a:off x="7271413" y="1289603"/>
            <a:ext cx="1517446" cy="1203321"/>
          </a:xfrm>
          <a:prstGeom prst="wedgeRoundRectCallout">
            <a:avLst>
              <a:gd name="adj1" fmla="val -126760"/>
              <a:gd name="adj2" fmla="val 47152"/>
              <a:gd name="adj3" fmla="val 16667"/>
            </a:avLst>
          </a:prstGeom>
          <a:solidFill>
            <a:srgbClr val="00B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No RTP Errors</a:t>
            </a:r>
            <a:endParaRPr lang="en-US" sz="2400" b="1" dirty="0">
              <a:effectLst>
                <a:outerShdw blurRad="38100" dist="38100" dir="2700000" algn="tl">
                  <a:srgbClr val="000000">
                    <a:alpha val="43137"/>
                  </a:srgbClr>
                </a:outerShdw>
              </a:effectLst>
            </a:endParaRPr>
          </a:p>
        </p:txBody>
      </p:sp>
      <p:cxnSp>
        <p:nvCxnSpPr>
          <p:cNvPr id="33" name="Straight Arrow Connector 32"/>
          <p:cNvCxnSpPr/>
          <p:nvPr/>
        </p:nvCxnSpPr>
        <p:spPr>
          <a:xfrm>
            <a:off x="5993641" y="2529290"/>
            <a:ext cx="2111559" cy="213697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2685260" y="2500413"/>
            <a:ext cx="2432463" cy="218049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8" name="Smiley Face 37"/>
          <p:cNvSpPr/>
          <p:nvPr/>
        </p:nvSpPr>
        <p:spPr>
          <a:xfrm>
            <a:off x="3429235" y="3336743"/>
            <a:ext cx="668046" cy="637160"/>
          </a:xfrm>
          <a:prstGeom prst="smileyFace">
            <a:avLst>
              <a:gd name="adj" fmla="val -4653"/>
            </a:avLst>
          </a:prstGeom>
          <a:solidFill>
            <a:srgbClr val="FF0000"/>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a:stCxn id="25" idx="3"/>
          </p:cNvCxnSpPr>
          <p:nvPr/>
        </p:nvCxnSpPr>
        <p:spPr>
          <a:xfrm flipV="1">
            <a:off x="9800252" y="4651513"/>
            <a:ext cx="1510478" cy="2939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3" name="Rounded Rectangular Callout 42"/>
          <p:cNvSpPr/>
          <p:nvPr/>
        </p:nvSpPr>
        <p:spPr>
          <a:xfrm>
            <a:off x="2596646" y="1167240"/>
            <a:ext cx="1517446" cy="836365"/>
          </a:xfrm>
          <a:prstGeom prst="wedgeRoundRectCallout">
            <a:avLst>
              <a:gd name="adj1" fmla="val 95500"/>
              <a:gd name="adj2" fmla="val 117155"/>
              <a:gd name="adj3" fmla="val 16667"/>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Packet </a:t>
            </a:r>
            <a:r>
              <a:rPr lang="en-US" sz="2400" b="1" dirty="0">
                <a:effectLst>
                  <a:outerShdw blurRad="38100" dist="38100" dir="2700000" algn="tl">
                    <a:srgbClr val="000000">
                      <a:alpha val="43137"/>
                    </a:srgbClr>
                  </a:outerShdw>
                </a:effectLst>
              </a:rPr>
              <a:t>E</a:t>
            </a:r>
            <a:r>
              <a:rPr lang="en-US" sz="2400" b="1" dirty="0" smtClean="0">
                <a:effectLst>
                  <a:outerShdw blurRad="38100" dist="38100" dir="2700000" algn="tl">
                    <a:srgbClr val="000000">
                      <a:alpha val="43137"/>
                    </a:srgbClr>
                  </a:outerShdw>
                </a:effectLst>
              </a:rPr>
              <a:t>rrors</a:t>
            </a:r>
            <a:endParaRPr lang="en-US" sz="2400" b="1" dirty="0">
              <a:effectLst>
                <a:outerShdw blurRad="38100" dist="38100" dir="2700000" algn="tl">
                  <a:srgbClr val="000000">
                    <a:alpha val="43137"/>
                  </a:srgbClr>
                </a:outerShdw>
              </a:effectLst>
            </a:endParaRPr>
          </a:p>
        </p:txBody>
      </p:sp>
      <p:sp>
        <p:nvSpPr>
          <p:cNvPr id="44" name="Rounded Rectangular Callout 43"/>
          <p:cNvSpPr/>
          <p:nvPr/>
        </p:nvSpPr>
        <p:spPr>
          <a:xfrm>
            <a:off x="10040856" y="2878672"/>
            <a:ext cx="1517446" cy="1185001"/>
          </a:xfrm>
          <a:prstGeom prst="wedgeRoundRectCallout">
            <a:avLst>
              <a:gd name="adj1" fmla="val -71049"/>
              <a:gd name="adj2" fmla="val 96163"/>
              <a:gd name="adj3" fmla="val 16667"/>
            </a:avLst>
          </a:prstGeom>
          <a:solidFill>
            <a:srgbClr val="00B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No RTP </a:t>
            </a:r>
            <a:r>
              <a:rPr lang="en-US" sz="2400" b="1" dirty="0">
                <a:effectLst>
                  <a:outerShdw blurRad="38100" dist="38100" dir="2700000" algn="tl">
                    <a:srgbClr val="000000">
                      <a:alpha val="43137"/>
                    </a:srgbClr>
                  </a:outerShdw>
                </a:effectLst>
              </a:rPr>
              <a:t>E</a:t>
            </a:r>
            <a:r>
              <a:rPr lang="en-US" sz="2400" b="1" dirty="0" smtClean="0">
                <a:effectLst>
                  <a:outerShdw blurRad="38100" dist="38100" dir="2700000" algn="tl">
                    <a:srgbClr val="000000">
                      <a:alpha val="43137"/>
                    </a:srgbClr>
                  </a:outerShdw>
                </a:effectLst>
              </a:rPr>
              <a:t>rrors</a:t>
            </a:r>
            <a:endParaRPr lang="en-US" sz="2400" b="1" dirty="0">
              <a:effectLst>
                <a:outerShdw blurRad="38100" dist="38100" dir="2700000" algn="tl">
                  <a:srgbClr val="000000">
                    <a:alpha val="43137"/>
                  </a:srgbClr>
                </a:outerShdw>
              </a:effectLst>
            </a:endParaRPr>
          </a:p>
        </p:txBody>
      </p:sp>
      <p:sp>
        <p:nvSpPr>
          <p:cNvPr id="46" name="Rectangle 45"/>
          <p:cNvSpPr/>
          <p:nvPr/>
        </p:nvSpPr>
        <p:spPr>
          <a:xfrm>
            <a:off x="493753" y="5925474"/>
            <a:ext cx="11120129" cy="523220"/>
          </a:xfrm>
          <a:prstGeom prst="rect">
            <a:avLst/>
          </a:prstGeom>
        </p:spPr>
        <p:txBody>
          <a:bodyPr wrap="square">
            <a:spAutoFit/>
          </a:bodyPr>
          <a:lstStyle/>
          <a:p>
            <a:pPr algn="ctr"/>
            <a:r>
              <a:rPr lang="en-US" sz="2800" dirty="0" smtClean="0"/>
              <a:t>We can detect errors using the RTP Sequence</a:t>
            </a:r>
            <a:endParaRPr lang="en-US" sz="2800" dirty="0"/>
          </a:p>
        </p:txBody>
      </p:sp>
      <p:sp>
        <p:nvSpPr>
          <p:cNvPr id="23" name="Rounded Rectangular Callout 22"/>
          <p:cNvSpPr/>
          <p:nvPr/>
        </p:nvSpPr>
        <p:spPr>
          <a:xfrm>
            <a:off x="7257145" y="1310923"/>
            <a:ext cx="1517446" cy="1203321"/>
          </a:xfrm>
          <a:prstGeom prst="wedgeRoundRectCallout">
            <a:avLst>
              <a:gd name="adj1" fmla="val -126760"/>
              <a:gd name="adj2" fmla="val 47152"/>
              <a:gd name="adj3" fmla="val 16667"/>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RTP Errors</a:t>
            </a:r>
            <a:endParaRPr lang="en-US" sz="2400" b="1" dirty="0">
              <a:effectLst>
                <a:outerShdw blurRad="38100" dist="38100" dir="2700000" algn="tl">
                  <a:srgbClr val="000000">
                    <a:alpha val="43137"/>
                  </a:srgbClr>
                </a:outerShdw>
              </a:effectLst>
            </a:endParaRPr>
          </a:p>
        </p:txBody>
      </p:sp>
      <p:sp>
        <p:nvSpPr>
          <p:cNvPr id="27" name="Rounded Rectangular Callout 26"/>
          <p:cNvSpPr/>
          <p:nvPr/>
        </p:nvSpPr>
        <p:spPr>
          <a:xfrm>
            <a:off x="10050471" y="2906023"/>
            <a:ext cx="1517446" cy="1185001"/>
          </a:xfrm>
          <a:prstGeom prst="wedgeRoundRectCallout">
            <a:avLst>
              <a:gd name="adj1" fmla="val -71049"/>
              <a:gd name="adj2" fmla="val 96163"/>
              <a:gd name="adj3" fmla="val 16667"/>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RTP </a:t>
            </a:r>
            <a:r>
              <a:rPr lang="en-US" sz="2400" b="1" dirty="0">
                <a:effectLst>
                  <a:outerShdw blurRad="38100" dist="38100" dir="2700000" algn="tl">
                    <a:srgbClr val="000000">
                      <a:alpha val="43137"/>
                    </a:srgbClr>
                  </a:outerShdw>
                </a:effectLst>
              </a:rPr>
              <a:t>E</a:t>
            </a:r>
            <a:r>
              <a:rPr lang="en-US" sz="2400" b="1" dirty="0" smtClean="0">
                <a:effectLst>
                  <a:outerShdw blurRad="38100" dist="38100" dir="2700000" algn="tl">
                    <a:srgbClr val="000000">
                      <a:alpha val="43137"/>
                    </a:srgbClr>
                  </a:outerShdw>
                </a:effectLst>
              </a:rPr>
              <a:t>rrors</a:t>
            </a:r>
            <a:endParaRPr lang="en-US" sz="2400" b="1" dirty="0">
              <a:effectLst>
                <a:outerShdw blurRad="38100" dist="38100" dir="2700000" algn="tl">
                  <a:srgbClr val="000000">
                    <a:alpha val="43137"/>
                  </a:srgbClr>
                </a:outerShdw>
              </a:effectLst>
            </a:endParaRPr>
          </a:p>
        </p:txBody>
      </p:sp>
      <p:grpSp>
        <p:nvGrpSpPr>
          <p:cNvPr id="8" name="Group 7"/>
          <p:cNvGrpSpPr/>
          <p:nvPr/>
        </p:nvGrpSpPr>
        <p:grpSpPr>
          <a:xfrm>
            <a:off x="5978893" y="4120332"/>
            <a:ext cx="1521344" cy="1831476"/>
            <a:chOff x="5978893" y="4120332"/>
            <a:chExt cx="1521344" cy="1831476"/>
          </a:xfrm>
        </p:grpSpPr>
        <p:grpSp>
          <p:nvGrpSpPr>
            <p:cNvPr id="49" name="Group 48"/>
            <p:cNvGrpSpPr/>
            <p:nvPr/>
          </p:nvGrpSpPr>
          <p:grpSpPr>
            <a:xfrm>
              <a:off x="5978893" y="4133711"/>
              <a:ext cx="1521344" cy="1818097"/>
              <a:chOff x="9205549" y="996206"/>
              <a:chExt cx="1521344" cy="1303732"/>
            </a:xfrm>
          </p:grpSpPr>
          <p:sp>
            <p:nvSpPr>
              <p:cNvPr id="47" name="Rounded Rectangular Callout 46"/>
              <p:cNvSpPr/>
              <p:nvPr/>
            </p:nvSpPr>
            <p:spPr>
              <a:xfrm>
                <a:off x="9209447" y="1092537"/>
                <a:ext cx="1517446" cy="1203321"/>
              </a:xfrm>
              <a:prstGeom prst="wedgeRoundRectCallout">
                <a:avLst>
                  <a:gd name="adj1" fmla="val -56288"/>
                  <a:gd name="adj2" fmla="val -156036"/>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outerShdw blurRad="38100" dist="38100" dir="2700000" algn="tl">
                      <a:srgbClr val="000000">
                        <a:alpha val="43137"/>
                      </a:srgbClr>
                    </a:outerShdw>
                  </a:effectLst>
                </a:endParaRPr>
              </a:p>
            </p:txBody>
          </p:sp>
          <p:sp>
            <p:nvSpPr>
              <p:cNvPr id="48" name="Rounded Rectangular Callout 47"/>
              <p:cNvSpPr/>
              <p:nvPr/>
            </p:nvSpPr>
            <p:spPr>
              <a:xfrm>
                <a:off x="9205549" y="996206"/>
                <a:ext cx="1506124" cy="1303732"/>
              </a:xfrm>
              <a:prstGeom prst="wedgeRoundRectCallout">
                <a:avLst>
                  <a:gd name="adj1" fmla="val 133681"/>
                  <a:gd name="adj2" fmla="val 2382"/>
                  <a:gd name="adj3" fmla="val 16667"/>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smtClean="0">
                    <a:effectLst>
                      <a:outerShdw blurRad="38100" dist="38100" dir="2700000" algn="tl">
                        <a:srgbClr val="000000">
                          <a:alpha val="43137"/>
                        </a:srgbClr>
                      </a:outerShdw>
                    </a:effectLst>
                  </a:rPr>
                  <a:t>Data Loss and RTP Sequence Errors</a:t>
                </a:r>
                <a:endParaRPr lang="en-US" sz="2300" b="1" dirty="0">
                  <a:effectLst>
                    <a:outerShdw blurRad="38100" dist="38100" dir="2700000" algn="tl">
                      <a:srgbClr val="000000">
                        <a:alpha val="43137"/>
                      </a:srgbClr>
                    </a:outerShdw>
                  </a:effectLst>
                </a:endParaRPr>
              </a:p>
            </p:txBody>
          </p:sp>
        </p:grpSp>
        <p:sp>
          <p:nvSpPr>
            <p:cNvPr id="7" name="Rectangle 6"/>
            <p:cNvSpPr/>
            <p:nvPr/>
          </p:nvSpPr>
          <p:spPr>
            <a:xfrm>
              <a:off x="6198287" y="4120332"/>
              <a:ext cx="331115" cy="1546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58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par>
                          <p:cTn id="29" fill="hold">
                            <p:stCondLst>
                              <p:cond delay="500"/>
                            </p:stCondLst>
                            <p:childTnLst>
                              <p:par>
                                <p:cTn id="30" presetID="10" presetClass="exit" presetSubtype="0" fill="hold" grpId="1" nodeType="afterEffect">
                                  <p:stCondLst>
                                    <p:cond delay="0"/>
                                  </p:stCondLst>
                                  <p:childTnLst>
                                    <p:animEffect transition="out" filter="fade">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cTn>
                              </p:par>
                            </p:childTnLst>
                          </p:cTn>
                        </p:par>
                        <p:par>
                          <p:cTn id="33" fill="hold">
                            <p:stCondLst>
                              <p:cond delay="1000"/>
                            </p:stCondLst>
                            <p:childTnLst>
                              <p:par>
                                <p:cTn id="34" presetID="10" presetClass="exit" presetSubtype="0" fill="hold" grpId="1" nodeType="after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1500"/>
                            </p:stCondLst>
                            <p:childTnLst>
                              <p:par>
                                <p:cTn id="38" presetID="10" presetClass="exit" presetSubtype="0" fill="hold" grpId="1"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2"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par>
                          <p:cTn id="46" fill="hold">
                            <p:stCondLst>
                              <p:cond delay="500"/>
                            </p:stCondLst>
                            <p:childTnLst>
                              <p:par>
                                <p:cTn id="47" presetID="10" presetClass="entr" presetSubtype="0" fill="hold" grpId="0" nodeType="afterEffect">
                                  <p:stCondLst>
                                    <p:cond delay="100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par>
                          <p:cTn id="50" fill="hold">
                            <p:stCondLst>
                              <p:cond delay="2000"/>
                            </p:stCondLst>
                            <p:childTnLst>
                              <p:par>
                                <p:cTn id="51" presetID="10"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animBg="1"/>
      <p:bldP spid="31" grpId="1" animBg="1"/>
      <p:bldP spid="31" grpId="2" animBg="1"/>
      <p:bldP spid="32" grpId="0" animBg="1"/>
      <p:bldP spid="32" grpId="1" animBg="1"/>
      <p:bldP spid="38" grpId="0" animBg="1"/>
      <p:bldP spid="43" grpId="0" animBg="1"/>
      <p:bldP spid="44" grpId="0" animBg="1"/>
      <p:bldP spid="44" grpId="1" animBg="1"/>
      <p:bldP spid="46" grpId="0"/>
      <p:bldP spid="23"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51359" y="1245919"/>
            <a:ext cx="10562700" cy="5146173"/>
          </a:xfrm>
        </p:spPr>
        <p:txBody>
          <a:bodyPr>
            <a:normAutofit/>
          </a:bodyPr>
          <a:lstStyle/>
          <a:p>
            <a:pPr marL="342900" indent="-342900">
              <a:buFont typeface="Arial" panose="020B0604020202020204" pitchFamily="34" charset="0"/>
              <a:buChar char="•"/>
            </a:pPr>
            <a:r>
              <a:rPr lang="en-US" altLang="ja-JP" sz="2400" dirty="0"/>
              <a:t>Although many broadcasters are transitioning to IP, the majority are going to do so in a piecemeal manner.</a:t>
            </a:r>
          </a:p>
          <a:p>
            <a:pPr marL="342900" indent="-342900">
              <a:buFont typeface="Arial" panose="020B0604020202020204" pitchFamily="34" charset="0"/>
              <a:buChar char="•"/>
            </a:pPr>
            <a:r>
              <a:rPr lang="en-US" altLang="ja-JP" sz="2400" dirty="0"/>
              <a:t>With ST-2110, the timing information has been removed from the underlaying hardware layer making the distribution asynchronous.</a:t>
            </a:r>
          </a:p>
          <a:p>
            <a:pPr marL="342900" indent="-342900">
              <a:buFont typeface="Arial" panose="020B0604020202020204" pitchFamily="34" charset="0"/>
              <a:buChar char="•"/>
            </a:pPr>
            <a:r>
              <a:rPr lang="en-US" altLang="ja-JP" sz="2400" dirty="0"/>
              <a:t>With current broadcast formats, video must be frame synchronous at the camera’s sensor and at the viewers television screen.</a:t>
            </a:r>
          </a:p>
          <a:p>
            <a:pPr marL="342900" indent="-342900">
              <a:buFont typeface="Arial" panose="020B0604020202020204" pitchFamily="34" charset="0"/>
              <a:buChar char="•"/>
            </a:pPr>
            <a:r>
              <a:rPr lang="en-US" altLang="ja-JP" sz="2400" dirty="0"/>
              <a:t>The intermediate IP distribution network is asynchronous but the variance in packet jitter directly affects latency leading to potentially longer video and audio delays than we have come to expect from SDI infrastructures.</a:t>
            </a:r>
          </a:p>
          <a:p>
            <a:pPr marL="342900" indent="-342900">
              <a:buFont typeface="Arial" panose="020B0604020202020204" pitchFamily="34" charset="0"/>
              <a:buChar char="•"/>
            </a:pPr>
            <a:r>
              <a:rPr lang="en-US" altLang="ja-JP" sz="2400" dirty="0"/>
              <a:t>Although uncompressed video such as that provided by ST-2110 does map to the active video parts of SDI, two major changes have occurred;</a:t>
            </a:r>
          </a:p>
          <a:p>
            <a:pPr marL="800100" lvl="1" indent="-342900">
              <a:buFont typeface="Arial" panose="020B0604020202020204" pitchFamily="34" charset="0"/>
              <a:buChar char="•"/>
            </a:pPr>
            <a:r>
              <a:rPr lang="en-US" altLang="ja-JP" dirty="0"/>
              <a:t>The PTP and SPG may or may not be the same device</a:t>
            </a:r>
          </a:p>
          <a:p>
            <a:pPr marL="800100" lvl="1" indent="-342900">
              <a:buFont typeface="Arial" panose="020B0604020202020204" pitchFamily="34" charset="0"/>
              <a:buChar char="•"/>
            </a:pPr>
            <a:r>
              <a:rPr lang="en-US" altLang="ja-JP" dirty="0"/>
              <a:t>Signal distribution in IP is asynchronous and multiplexed. </a:t>
            </a:r>
          </a:p>
          <a:p>
            <a:pPr marL="0" indent="0">
              <a:buNone/>
            </a:pPr>
            <a:endParaRPr lang="en-US" altLang="ja-JP" sz="2400" dirty="0"/>
          </a:p>
        </p:txBody>
      </p:sp>
      <p:sp>
        <p:nvSpPr>
          <p:cNvPr id="7" name="タイトル 7">
            <a:extLst>
              <a:ext uri="{FF2B5EF4-FFF2-40B4-BE49-F238E27FC236}">
                <a16:creationId xmlns="" xmlns:a16="http://schemas.microsoft.com/office/drawing/2014/main" id="{4F1A6B5E-3547-574A-B81A-7C736D0E26BC}"/>
              </a:ext>
            </a:extLst>
          </p:cNvPr>
          <p:cNvSpPr txBox="1">
            <a:spLocks/>
          </p:cNvSpPr>
          <p:nvPr/>
        </p:nvSpPr>
        <p:spPr>
          <a:xfrm>
            <a:off x="1560001" y="248721"/>
            <a:ext cx="8650800" cy="609398"/>
          </a:xfrm>
        </p:spPr>
        <p:txBody>
          <a:bodyPr anchor="b">
            <a:no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GB" altLang="ja-JP" sz="4000" b="1" dirty="0">
                <a:latin typeface="Arial" panose="020B0604020202020204" pitchFamily="34" charset="0"/>
                <a:cs typeface="Arial" panose="020B0604020202020204" pitchFamily="34" charset="0"/>
              </a:rPr>
              <a:t>Broadcaster Migrate path to IP</a:t>
            </a:r>
            <a:endParaRPr lang="ja-JP" alt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941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Recap</a:t>
            </a:r>
            <a:endParaRPr lang="en-US" dirty="0"/>
          </a:p>
        </p:txBody>
      </p:sp>
      <p:sp>
        <p:nvSpPr>
          <p:cNvPr id="6" name="Content Placeholder 5"/>
          <p:cNvSpPr>
            <a:spLocks noGrp="1"/>
          </p:cNvSpPr>
          <p:nvPr>
            <p:ph idx="1"/>
          </p:nvPr>
        </p:nvSpPr>
        <p:spPr/>
        <p:txBody>
          <a:bodyPr/>
          <a:lstStyle/>
          <a:p>
            <a:r>
              <a:rPr lang="en-US" dirty="0" smtClean="0"/>
              <a:t>Remember IP is just another IO interface – its how we look at it.</a:t>
            </a:r>
          </a:p>
          <a:p>
            <a:r>
              <a:rPr lang="en-US" dirty="0" smtClean="0"/>
              <a:t>You need tools that will still show you errors that you can relate back to SDI.</a:t>
            </a:r>
          </a:p>
          <a:p>
            <a:r>
              <a:rPr lang="en-US" dirty="0" smtClean="0"/>
              <a:t>You need to be able to see Inputs side by side.</a:t>
            </a:r>
          </a:p>
          <a:p>
            <a:r>
              <a:rPr lang="en-US" dirty="0" smtClean="0"/>
              <a:t>You need timing tools to </a:t>
            </a:r>
            <a:r>
              <a:rPr lang="en-US" dirty="0"/>
              <a:t>v</a:t>
            </a:r>
            <a:r>
              <a:rPr lang="en-US" dirty="0" smtClean="0"/>
              <a:t>erify that your SDI and IP are locked to the same clock. </a:t>
            </a:r>
          </a:p>
          <a:p>
            <a:r>
              <a:rPr lang="en-US" dirty="0" smtClean="0"/>
              <a:t>Simple user configurable Multi View screen. </a:t>
            </a:r>
            <a:endParaRPr lang="en-US" dirty="0"/>
          </a:p>
        </p:txBody>
      </p:sp>
    </p:spTree>
    <p:extLst>
      <p:ext uri="{BB962C8B-B14F-4D97-AF65-F5344CB8AC3E}">
        <p14:creationId xmlns:p14="http://schemas.microsoft.com/office/powerpoint/2010/main" val="9927431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95260" y="2439222"/>
            <a:ext cx="7353300" cy="1569660"/>
          </a:xfrm>
          <a:prstGeom prst="rect">
            <a:avLst/>
          </a:prstGeom>
          <a:noFill/>
        </p:spPr>
        <p:txBody>
          <a:bodyPr wrap="square" lIns="91440" tIns="45720" rIns="91440" bIns="45720">
            <a:spAutoFit/>
          </a:bodyPr>
          <a:lstStyle/>
          <a:p>
            <a:pPr algn="ctr"/>
            <a:r>
              <a:rPr lang="en-US" sz="96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rPr>
              <a:t>Thank You</a:t>
            </a:r>
          </a:p>
        </p:txBody>
      </p:sp>
      <p:sp>
        <p:nvSpPr>
          <p:cNvPr id="5" name="Rectangle 4"/>
          <p:cNvSpPr/>
          <p:nvPr/>
        </p:nvSpPr>
        <p:spPr>
          <a:xfrm>
            <a:off x="3889749" y="4282899"/>
            <a:ext cx="3993402" cy="923330"/>
          </a:xfrm>
          <a:prstGeom prst="rect">
            <a:avLst/>
          </a:prstGeom>
          <a:noFill/>
        </p:spPr>
        <p:txBody>
          <a:bodyPr wrap="none" lIns="91440" tIns="45720" rIns="91440" bIns="45720">
            <a:spAutoFit/>
          </a:bodyPr>
          <a:lstStyle/>
          <a:p>
            <a:pPr algn="ctr"/>
            <a:r>
              <a:rPr lang="en-US" sz="5400" b="1" dirty="0">
                <a:ln w="22225">
                  <a:solidFill>
                    <a:srgbClr val="ED7D31"/>
                  </a:solidFill>
                  <a:prstDash val="solid"/>
                </a:ln>
                <a:solidFill>
                  <a:srgbClr val="ED7D31">
                    <a:lumMod val="40000"/>
                    <a:lumOff val="60000"/>
                  </a:srgbClr>
                </a:solidFill>
              </a:rPr>
              <a:t>Questions?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1639" y="1076168"/>
            <a:ext cx="8760541" cy="5689553"/>
          </a:xfrm>
          <a:prstGeom prst="rect">
            <a:avLst/>
          </a:prstGeom>
        </p:spPr>
      </p:pic>
    </p:spTree>
    <p:extLst>
      <p:ext uri="{BB962C8B-B14F-4D97-AF65-F5344CB8AC3E}">
        <p14:creationId xmlns:p14="http://schemas.microsoft.com/office/powerpoint/2010/main" val="3892599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000"/>
                                  </p:stCondLst>
                                  <p:childTnLst>
                                    <p:animEffect transition="out" filter="fade">
                                      <p:cBhvr>
                                        <p:cTn id="6" dur="3000"/>
                                        <p:tgtEl>
                                          <p:spTgt spid="2"/>
                                        </p:tgtEl>
                                      </p:cBhvr>
                                    </p:animEffect>
                                    <p:set>
                                      <p:cBhvr>
                                        <p:cTn id="7" dur="1" fill="hold">
                                          <p:stCondLst>
                                            <p:cond delay="2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884169" y="1063690"/>
            <a:ext cx="10318785" cy="5711462"/>
          </a:xfrm>
          <a:prstGeom prst="rect">
            <a:avLst/>
          </a:prstGeom>
        </p:spPr>
      </p:pic>
      <p:sp>
        <p:nvSpPr>
          <p:cNvPr id="2" name="Title 1"/>
          <p:cNvSpPr>
            <a:spLocks noGrp="1"/>
          </p:cNvSpPr>
          <p:nvPr>
            <p:ph type="title"/>
          </p:nvPr>
        </p:nvSpPr>
        <p:spPr/>
        <p:txBody>
          <a:bodyPr/>
          <a:lstStyle/>
          <a:p>
            <a:r>
              <a:rPr lang="en-US" dirty="0" smtClean="0"/>
              <a:t>Custom Page Layout</a:t>
            </a:r>
            <a:endParaRPr lang="en-US" dirty="0"/>
          </a:p>
        </p:txBody>
      </p:sp>
      <p:pic>
        <p:nvPicPr>
          <p:cNvPr id="14" name="Picture 13"/>
          <p:cNvPicPr>
            <a:picLocks noChangeAspect="1"/>
          </p:cNvPicPr>
          <p:nvPr/>
        </p:nvPicPr>
        <p:blipFill>
          <a:blip r:embed="rId3"/>
          <a:stretch>
            <a:fillRect/>
          </a:stretch>
        </p:blipFill>
        <p:spPr>
          <a:xfrm>
            <a:off x="940849" y="1061084"/>
            <a:ext cx="10227911" cy="5778254"/>
          </a:xfrm>
          <a:prstGeom prst="rect">
            <a:avLst/>
          </a:prstGeom>
        </p:spPr>
      </p:pic>
      <p:sp>
        <p:nvSpPr>
          <p:cNvPr id="3" name="TextBox 2"/>
          <p:cNvSpPr txBox="1"/>
          <p:nvPr/>
        </p:nvSpPr>
        <p:spPr>
          <a:xfrm>
            <a:off x="11331700" y="6369627"/>
            <a:ext cx="866712" cy="369332"/>
          </a:xfrm>
          <a:prstGeom prst="rect">
            <a:avLst/>
          </a:prstGeom>
          <a:noFill/>
        </p:spPr>
        <p:txBody>
          <a:bodyPr wrap="none" rtlCol="0">
            <a:spAutoFit/>
          </a:bodyPr>
          <a:lstStyle/>
          <a:p>
            <a:r>
              <a:rPr lang="en-US" dirty="0" smtClean="0"/>
              <a:t>WABE2</a:t>
            </a:r>
            <a:endParaRPr lang="en-US" dirty="0"/>
          </a:p>
        </p:txBody>
      </p:sp>
    </p:spTree>
    <p:extLst>
      <p:ext uri="{BB962C8B-B14F-4D97-AF65-F5344CB8AC3E}">
        <p14:creationId xmlns:p14="http://schemas.microsoft.com/office/powerpoint/2010/main" val="56833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3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Completely </a:t>
            </a:r>
            <a:r>
              <a:rPr lang="en-US" dirty="0" err="1" smtClean="0"/>
              <a:t>Mappable</a:t>
            </a:r>
            <a:r>
              <a:rPr lang="en-US" dirty="0" smtClean="0"/>
              <a:t> Inputs </a:t>
            </a:r>
            <a:endParaRPr lang="en-US" dirty="0"/>
          </a:p>
        </p:txBody>
      </p:sp>
      <p:pic>
        <p:nvPicPr>
          <p:cNvPr id="5" name="Content Placeholder 4"/>
          <p:cNvPicPr>
            <a:picLocks noGrp="1" noChangeAspect="1"/>
          </p:cNvPicPr>
          <p:nvPr>
            <p:ph idx="1"/>
          </p:nvPr>
        </p:nvPicPr>
        <p:blipFill>
          <a:blip r:embed="rId2"/>
          <a:stretch>
            <a:fillRect/>
          </a:stretch>
        </p:blipFill>
        <p:spPr>
          <a:xfrm>
            <a:off x="812800" y="1654481"/>
            <a:ext cx="4919133" cy="4335259"/>
          </a:xfrm>
          <a:prstGeom prst="rect">
            <a:avLst/>
          </a:prstGeom>
        </p:spPr>
      </p:pic>
      <p:sp>
        <p:nvSpPr>
          <p:cNvPr id="4" name="Text Placeholder 3"/>
          <p:cNvSpPr>
            <a:spLocks noGrp="1"/>
          </p:cNvSpPr>
          <p:nvPr>
            <p:ph type="body" sz="quarter" idx="13"/>
          </p:nvPr>
        </p:nvSpPr>
        <p:spPr>
          <a:xfrm>
            <a:off x="387352" y="1133797"/>
            <a:ext cx="11262783" cy="443088"/>
          </a:xfrm>
        </p:spPr>
        <p:txBody>
          <a:bodyPr/>
          <a:lstStyle/>
          <a:p>
            <a:r>
              <a:rPr lang="en-US" dirty="0" smtClean="0"/>
              <a:t>Map any input to IP or SDI input</a:t>
            </a:r>
            <a:endParaRPr lang="en-US" dirty="0"/>
          </a:p>
        </p:txBody>
      </p:sp>
      <p:pic>
        <p:nvPicPr>
          <p:cNvPr id="6" name="Picture 5"/>
          <p:cNvPicPr>
            <a:picLocks noChangeAspect="1"/>
          </p:cNvPicPr>
          <p:nvPr/>
        </p:nvPicPr>
        <p:blipFill>
          <a:blip r:embed="rId3"/>
          <a:stretch>
            <a:fillRect/>
          </a:stretch>
        </p:blipFill>
        <p:spPr>
          <a:xfrm>
            <a:off x="6856408" y="3376614"/>
            <a:ext cx="1941856" cy="2194455"/>
          </a:xfrm>
          <a:prstGeom prst="rect">
            <a:avLst/>
          </a:prstGeom>
        </p:spPr>
      </p:pic>
      <p:sp>
        <p:nvSpPr>
          <p:cNvPr id="7" name="Trapezoid 6"/>
          <p:cNvSpPr/>
          <p:nvPr/>
        </p:nvSpPr>
        <p:spPr>
          <a:xfrm rot="16200000">
            <a:off x="5120215" y="3799416"/>
            <a:ext cx="2142066" cy="1333503"/>
          </a:xfrm>
          <a:prstGeom prst="trapezoid">
            <a:avLst>
              <a:gd name="adj" fmla="val 720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735667" y="4318000"/>
            <a:ext cx="905933" cy="15324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976533" y="1710267"/>
            <a:ext cx="3699934" cy="1200329"/>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There are 4 Display engines. 1, 2, 3 or 4 inputs can be on the screen at the same time</a:t>
            </a:r>
            <a:endParaRPr lang="en-US" sz="2400" dirty="0">
              <a:effectLst>
                <a:outerShdw blurRad="38100" dist="38100" dir="2700000" algn="tl">
                  <a:srgbClr val="000000">
                    <a:alpha val="43137"/>
                  </a:srgbClr>
                </a:outerShdw>
              </a:effectLst>
            </a:endParaRPr>
          </a:p>
        </p:txBody>
      </p:sp>
      <p:sp>
        <p:nvSpPr>
          <p:cNvPr id="10" name="TextBox 9"/>
          <p:cNvSpPr txBox="1"/>
          <p:nvPr/>
        </p:nvSpPr>
        <p:spPr>
          <a:xfrm>
            <a:off x="9144000" y="3945466"/>
            <a:ext cx="2260600" cy="830997"/>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Map any input to SDI or IP</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446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SDI Transmission</a:t>
            </a:r>
            <a:endParaRPr lang="en-US" dirty="0"/>
          </a:p>
        </p:txBody>
      </p:sp>
      <p:sp>
        <p:nvSpPr>
          <p:cNvPr id="6" name="Content Placeholder 5"/>
          <p:cNvSpPr>
            <a:spLocks noGrp="1"/>
          </p:cNvSpPr>
          <p:nvPr>
            <p:ph idx="1"/>
          </p:nvPr>
        </p:nvSpPr>
        <p:spPr/>
        <p:txBody>
          <a:bodyPr/>
          <a:lstStyle/>
          <a:p>
            <a:r>
              <a:rPr lang="en-US" dirty="0" smtClean="0"/>
              <a:t>In SDI we send Video, Audio and Data all on the same Coax line by line</a:t>
            </a:r>
          </a:p>
          <a:p>
            <a:r>
              <a:rPr lang="en-US" dirty="0" smtClean="0"/>
              <a:t>We send a Field or Frame of Video, the Audio that goes with Field or Frame and the </a:t>
            </a:r>
            <a:r>
              <a:rPr lang="en-US" dirty="0" err="1" smtClean="0"/>
              <a:t>Anc</a:t>
            </a:r>
            <a:r>
              <a:rPr lang="en-US" dirty="0" smtClean="0"/>
              <a:t> data that goes with that Field or Frame. </a:t>
            </a:r>
            <a:endParaRPr lang="en-US" dirty="0"/>
          </a:p>
        </p:txBody>
      </p:sp>
      <p:sp>
        <p:nvSpPr>
          <p:cNvPr id="7" name="Text Placeholder 6"/>
          <p:cNvSpPr>
            <a:spLocks noGrp="1"/>
          </p:cNvSpPr>
          <p:nvPr>
            <p:ph type="body" sz="quarter" idx="13"/>
          </p:nvPr>
        </p:nvSpPr>
        <p:spPr/>
        <p:txBody>
          <a:bodyPr/>
          <a:lstStyle/>
          <a:p>
            <a:endParaRPr lang="en-US"/>
          </a:p>
        </p:txBody>
      </p:sp>
      <p:grpSp>
        <p:nvGrpSpPr>
          <p:cNvPr id="12" name="Group 11"/>
          <p:cNvGrpSpPr/>
          <p:nvPr/>
        </p:nvGrpSpPr>
        <p:grpSpPr>
          <a:xfrm>
            <a:off x="2662177" y="3345083"/>
            <a:ext cx="2847371" cy="2743200"/>
            <a:chOff x="4467828" y="3206187"/>
            <a:chExt cx="2847371" cy="2743200"/>
          </a:xfrm>
        </p:grpSpPr>
        <p:sp>
          <p:nvSpPr>
            <p:cNvPr id="9" name="Rectangle 8"/>
            <p:cNvSpPr/>
            <p:nvPr/>
          </p:nvSpPr>
          <p:spPr>
            <a:xfrm>
              <a:off x="4467828" y="3206187"/>
              <a:ext cx="381964" cy="274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HANC</a:t>
              </a:r>
            </a:p>
            <a:p>
              <a:pPr algn="ctr"/>
              <a:r>
                <a:rPr lang="en-US" dirty="0" smtClean="0"/>
                <a:t>  </a:t>
              </a:r>
            </a:p>
            <a:p>
              <a:pPr algn="ctr">
                <a:lnSpc>
                  <a:spcPts val="2100"/>
                </a:lnSpc>
              </a:pPr>
              <a:r>
                <a:rPr lang="en-US" dirty="0" smtClean="0"/>
                <a:t>A</a:t>
              </a:r>
            </a:p>
            <a:p>
              <a:pPr algn="ctr">
                <a:lnSpc>
                  <a:spcPts val="2100"/>
                </a:lnSpc>
              </a:pPr>
              <a:r>
                <a:rPr lang="en-US" dirty="0" smtClean="0"/>
                <a:t>U</a:t>
              </a:r>
            </a:p>
            <a:p>
              <a:pPr algn="ctr">
                <a:lnSpc>
                  <a:spcPts val="2100"/>
                </a:lnSpc>
              </a:pPr>
              <a:r>
                <a:rPr lang="en-US" dirty="0" smtClean="0"/>
                <a:t>D</a:t>
              </a:r>
            </a:p>
            <a:p>
              <a:pPr algn="ctr">
                <a:lnSpc>
                  <a:spcPts val="2100"/>
                </a:lnSpc>
              </a:pPr>
              <a:r>
                <a:rPr lang="en-US" dirty="0" smtClean="0"/>
                <a:t>I</a:t>
              </a:r>
            </a:p>
            <a:p>
              <a:pPr algn="ctr">
                <a:lnSpc>
                  <a:spcPts val="2100"/>
                </a:lnSpc>
              </a:pPr>
              <a:r>
                <a:rPr lang="en-US" dirty="0"/>
                <a:t>O</a:t>
              </a:r>
            </a:p>
          </p:txBody>
        </p:sp>
        <p:sp>
          <p:nvSpPr>
            <p:cNvPr id="10" name="Rectangle 9"/>
            <p:cNvSpPr/>
            <p:nvPr/>
          </p:nvSpPr>
          <p:spPr>
            <a:xfrm>
              <a:off x="4861367" y="3206188"/>
              <a:ext cx="2442258" cy="40511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VANC  Data</a:t>
              </a:r>
              <a:endParaRPr lang="en-US" dirty="0"/>
            </a:p>
          </p:txBody>
        </p:sp>
        <p:pic>
          <p:nvPicPr>
            <p:cNvPr id="11" name="Picture 10"/>
            <p:cNvPicPr>
              <a:picLocks noChangeAspect="1"/>
            </p:cNvPicPr>
            <p:nvPr/>
          </p:nvPicPr>
          <p:blipFill>
            <a:blip r:embed="rId2"/>
            <a:stretch>
              <a:fillRect/>
            </a:stretch>
          </p:blipFill>
          <p:spPr>
            <a:xfrm>
              <a:off x="4858232" y="3622875"/>
              <a:ext cx="2456967" cy="2326512"/>
            </a:xfrm>
            <a:prstGeom prst="rect">
              <a:avLst/>
            </a:prstGeom>
          </p:spPr>
        </p:pic>
      </p:grpSp>
      <p:pic>
        <p:nvPicPr>
          <p:cNvPr id="14" name="Picture 13"/>
          <p:cNvPicPr>
            <a:picLocks noChangeAspect="1"/>
          </p:cNvPicPr>
          <p:nvPr/>
        </p:nvPicPr>
        <p:blipFill>
          <a:blip r:embed="rId3"/>
          <a:stretch>
            <a:fillRect/>
          </a:stretch>
        </p:blipFill>
        <p:spPr>
          <a:xfrm rot="7281171">
            <a:off x="7133803" y="3025985"/>
            <a:ext cx="2276475" cy="3762375"/>
          </a:xfrm>
          <a:prstGeom prst="rect">
            <a:avLst/>
          </a:prstGeom>
        </p:spPr>
      </p:pic>
    </p:spTree>
    <p:extLst>
      <p:ext uri="{BB962C8B-B14F-4D97-AF65-F5344CB8AC3E}">
        <p14:creationId xmlns:p14="http://schemas.microsoft.com/office/powerpoint/2010/main" val="382007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IP Transmission</a:t>
            </a:r>
            <a:endParaRPr lang="en-US" dirty="0"/>
          </a:p>
        </p:txBody>
      </p:sp>
      <p:sp>
        <p:nvSpPr>
          <p:cNvPr id="6" name="Content Placeholder 5"/>
          <p:cNvSpPr>
            <a:spLocks noGrp="1"/>
          </p:cNvSpPr>
          <p:nvPr>
            <p:ph idx="1"/>
          </p:nvPr>
        </p:nvSpPr>
        <p:spPr/>
        <p:txBody>
          <a:bodyPr/>
          <a:lstStyle/>
          <a:p>
            <a:r>
              <a:rPr lang="en-US" dirty="0" smtClean="0"/>
              <a:t>In IP we send Video, Audio, and Data on 3 different IP Multicasts</a:t>
            </a:r>
          </a:p>
          <a:p>
            <a:r>
              <a:rPr lang="en-US" dirty="0" smtClean="0"/>
              <a:t>These different multicasts can be on the same fiber but do not have to be </a:t>
            </a:r>
          </a:p>
        </p:txBody>
      </p:sp>
      <p:sp>
        <p:nvSpPr>
          <p:cNvPr id="7" name="Text Placeholder 6"/>
          <p:cNvSpPr>
            <a:spLocks noGrp="1"/>
          </p:cNvSpPr>
          <p:nvPr>
            <p:ph type="body" sz="quarter" idx="13"/>
          </p:nvPr>
        </p:nvSpPr>
        <p:spPr/>
        <p:txBody>
          <a:bodyPr/>
          <a:lstStyle/>
          <a:p>
            <a:endParaRPr lang="en-US"/>
          </a:p>
        </p:txBody>
      </p:sp>
      <p:sp>
        <p:nvSpPr>
          <p:cNvPr id="10" name="Rectangle 9"/>
          <p:cNvSpPr/>
          <p:nvPr/>
        </p:nvSpPr>
        <p:spPr>
          <a:xfrm>
            <a:off x="3321934" y="3287210"/>
            <a:ext cx="2442258" cy="40511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VANC  Data</a:t>
            </a:r>
            <a:endParaRPr lang="en-US" dirty="0"/>
          </a:p>
        </p:txBody>
      </p:sp>
      <p:pic>
        <p:nvPicPr>
          <p:cNvPr id="11" name="Picture 10"/>
          <p:cNvPicPr>
            <a:picLocks noChangeAspect="1"/>
          </p:cNvPicPr>
          <p:nvPr/>
        </p:nvPicPr>
        <p:blipFill>
          <a:blip r:embed="rId2"/>
          <a:stretch>
            <a:fillRect/>
          </a:stretch>
        </p:blipFill>
        <p:spPr>
          <a:xfrm>
            <a:off x="3353523" y="4317355"/>
            <a:ext cx="2456967" cy="2326512"/>
          </a:xfrm>
          <a:prstGeom prst="rect">
            <a:avLst/>
          </a:prstGeom>
        </p:spPr>
      </p:pic>
      <p:sp>
        <p:nvSpPr>
          <p:cNvPr id="13" name="Rectangle 12"/>
          <p:cNvSpPr/>
          <p:nvPr/>
        </p:nvSpPr>
        <p:spPr>
          <a:xfrm>
            <a:off x="3335437" y="3810000"/>
            <a:ext cx="2442258" cy="40511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HANC  Audio</a:t>
            </a:r>
            <a:endParaRPr lang="en-US" dirty="0"/>
          </a:p>
        </p:txBody>
      </p:sp>
      <p:cxnSp>
        <p:nvCxnSpPr>
          <p:cNvPr id="8" name="Straight Arrow Connector 7"/>
          <p:cNvCxnSpPr/>
          <p:nvPr/>
        </p:nvCxnSpPr>
        <p:spPr>
          <a:xfrm flipV="1">
            <a:off x="5914663" y="3426106"/>
            <a:ext cx="3622876" cy="34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939742" y="3937321"/>
            <a:ext cx="3622876" cy="34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941670" y="5386086"/>
            <a:ext cx="3622876" cy="34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072132" y="3275636"/>
            <a:ext cx="978025" cy="369332"/>
          </a:xfrm>
          <a:prstGeom prst="rect">
            <a:avLst/>
          </a:prstGeom>
          <a:solidFill>
            <a:schemeClr val="bg1"/>
          </a:solidFill>
        </p:spPr>
        <p:txBody>
          <a:bodyPr wrap="none" rtlCol="0">
            <a:spAutoFit/>
          </a:bodyPr>
          <a:lstStyle/>
          <a:p>
            <a:r>
              <a:rPr lang="en-US" dirty="0" smtClean="0"/>
              <a:t>-40 Data</a:t>
            </a:r>
            <a:endParaRPr lang="en-US" dirty="0"/>
          </a:p>
        </p:txBody>
      </p:sp>
      <p:sp>
        <p:nvSpPr>
          <p:cNvPr id="19" name="TextBox 18"/>
          <p:cNvSpPr txBox="1"/>
          <p:nvPr/>
        </p:nvSpPr>
        <p:spPr>
          <a:xfrm>
            <a:off x="7085635" y="3763701"/>
            <a:ext cx="978025" cy="369332"/>
          </a:xfrm>
          <a:prstGeom prst="rect">
            <a:avLst/>
          </a:prstGeom>
          <a:solidFill>
            <a:schemeClr val="bg1"/>
          </a:solidFill>
        </p:spPr>
        <p:txBody>
          <a:bodyPr wrap="none" rtlCol="0">
            <a:spAutoFit/>
          </a:bodyPr>
          <a:lstStyle/>
          <a:p>
            <a:r>
              <a:rPr lang="en-US" dirty="0" smtClean="0"/>
              <a:t>-30 Data</a:t>
            </a:r>
            <a:endParaRPr lang="en-US" dirty="0"/>
          </a:p>
        </p:txBody>
      </p:sp>
      <p:sp>
        <p:nvSpPr>
          <p:cNvPr id="20" name="TextBox 19"/>
          <p:cNvSpPr txBox="1"/>
          <p:nvPr/>
        </p:nvSpPr>
        <p:spPr>
          <a:xfrm>
            <a:off x="7212956" y="5210537"/>
            <a:ext cx="978025" cy="369332"/>
          </a:xfrm>
          <a:prstGeom prst="rect">
            <a:avLst/>
          </a:prstGeom>
          <a:solidFill>
            <a:schemeClr val="bg1"/>
          </a:solidFill>
        </p:spPr>
        <p:txBody>
          <a:bodyPr wrap="none" rtlCol="0">
            <a:spAutoFit/>
          </a:bodyPr>
          <a:lstStyle/>
          <a:p>
            <a:r>
              <a:rPr lang="en-US" dirty="0" smtClean="0"/>
              <a:t>-20 Data</a:t>
            </a:r>
            <a:endParaRPr lang="en-US" dirty="0"/>
          </a:p>
        </p:txBody>
      </p:sp>
    </p:spTree>
    <p:extLst>
      <p:ext uri="{BB962C8B-B14F-4D97-AF65-F5344CB8AC3E}">
        <p14:creationId xmlns:p14="http://schemas.microsoft.com/office/powerpoint/2010/main" val="96779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Unicast, Multicast, Broadcast</a:t>
            </a:r>
            <a:endParaRPr lang="en-US" dirty="0"/>
          </a:p>
        </p:txBody>
      </p:sp>
      <p:sp>
        <p:nvSpPr>
          <p:cNvPr id="3" name="Content Placeholder 2"/>
          <p:cNvSpPr>
            <a:spLocks noGrp="1"/>
          </p:cNvSpPr>
          <p:nvPr>
            <p:ph idx="1"/>
          </p:nvPr>
        </p:nvSpPr>
        <p:spPr/>
        <p:txBody>
          <a:bodyPr/>
          <a:lstStyle/>
          <a:p>
            <a:r>
              <a:rPr lang="en-US" sz="2400" kern="1200" dirty="0"/>
              <a:t>In an IPv4 network, the hosts can communicate one of three ways:</a:t>
            </a:r>
          </a:p>
          <a:p>
            <a:endParaRPr lang="en-US" sz="2400" dirty="0"/>
          </a:p>
          <a:p>
            <a:r>
              <a:rPr lang="en-US" sz="2400" dirty="0" smtClean="0"/>
              <a:t>Unicast</a:t>
            </a:r>
          </a:p>
          <a:p>
            <a:pPr lvl="1"/>
            <a:r>
              <a:rPr lang="en-US" sz="2400" dirty="0" smtClean="0"/>
              <a:t>Sending a packet from one Host to another Host</a:t>
            </a:r>
          </a:p>
          <a:p>
            <a:r>
              <a:rPr lang="en-US" sz="2400" dirty="0" smtClean="0"/>
              <a:t>Broadcast</a:t>
            </a:r>
          </a:p>
          <a:p>
            <a:pPr lvl="1"/>
            <a:r>
              <a:rPr lang="en-US" sz="2400" dirty="0" smtClean="0"/>
              <a:t>Sending a packet from one host to all host in the network</a:t>
            </a:r>
          </a:p>
          <a:p>
            <a:r>
              <a:rPr lang="en-US" sz="2400" dirty="0"/>
              <a:t>Multicast</a:t>
            </a:r>
          </a:p>
          <a:p>
            <a:pPr lvl="1"/>
            <a:r>
              <a:rPr lang="en-US" sz="2400" dirty="0"/>
              <a:t>Sending a packet </a:t>
            </a:r>
            <a:r>
              <a:rPr lang="en-US" sz="2400" dirty="0" smtClean="0"/>
              <a:t>from </a:t>
            </a:r>
            <a:r>
              <a:rPr lang="en-US" sz="2400" dirty="0"/>
              <a:t>one host to a selected group of </a:t>
            </a:r>
            <a:r>
              <a:rPr lang="en-US" sz="2400" dirty="0" smtClean="0"/>
              <a:t>hosts</a:t>
            </a:r>
          </a:p>
          <a:p>
            <a:pPr lvl="1"/>
            <a:endParaRPr lang="en-US" dirty="0" smtClean="0"/>
          </a:p>
          <a:p>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4879" y="2192746"/>
            <a:ext cx="2405743" cy="208247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1718" y="2777342"/>
            <a:ext cx="2612571" cy="1741714"/>
          </a:xfrm>
          <a:prstGeom prst="rect">
            <a:avLst/>
          </a:prstGeom>
        </p:spPr>
      </p:pic>
      <p:pic>
        <p:nvPicPr>
          <p:cNvPr id="5126" name="Picture 6" descr="String Telephones • Beyond the Chalkboar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960" b="-3461"/>
          <a:stretch/>
        </p:blipFill>
        <p:spPr bwMode="auto">
          <a:xfrm flipH="1">
            <a:off x="9424847" y="2024827"/>
            <a:ext cx="1186858" cy="1952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9060" y="5365109"/>
            <a:ext cx="1200150" cy="13430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0963" y="4119508"/>
            <a:ext cx="822676" cy="1160184"/>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45738" y="3093256"/>
            <a:ext cx="932804" cy="1130259"/>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689241" y="5294875"/>
            <a:ext cx="952500" cy="1190625"/>
          </a:xfrm>
          <a:prstGeom prst="rect">
            <a:avLst/>
          </a:prstGeom>
        </p:spPr>
      </p:pic>
      <p:sp>
        <p:nvSpPr>
          <p:cNvPr id="11" name="Oval Callout 10"/>
          <p:cNvSpPr/>
          <p:nvPr/>
        </p:nvSpPr>
        <p:spPr>
          <a:xfrm>
            <a:off x="10615616" y="1606104"/>
            <a:ext cx="1050362" cy="770682"/>
          </a:xfrm>
          <a:prstGeom prst="wedgeEllipseCallout">
            <a:avLst>
              <a:gd name="adj1" fmla="val -73184"/>
              <a:gd name="adj2" fmla="val 653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May I Join</a:t>
            </a:r>
            <a:endParaRPr lang="en-US" dirty="0"/>
          </a:p>
        </p:txBody>
      </p:sp>
      <p:sp>
        <p:nvSpPr>
          <p:cNvPr id="18" name="Oval Callout 17"/>
          <p:cNvSpPr/>
          <p:nvPr/>
        </p:nvSpPr>
        <p:spPr>
          <a:xfrm>
            <a:off x="11038432" y="2632356"/>
            <a:ext cx="1050362" cy="770682"/>
          </a:xfrm>
          <a:prstGeom prst="wedgeEllipseCallout">
            <a:avLst>
              <a:gd name="adj1" fmla="val -65930"/>
              <a:gd name="adj2" fmla="val 69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May I Join</a:t>
            </a:r>
            <a:endParaRPr lang="en-US" dirty="0"/>
          </a:p>
        </p:txBody>
      </p:sp>
      <p:sp>
        <p:nvSpPr>
          <p:cNvPr id="19" name="Oval Callout 18"/>
          <p:cNvSpPr/>
          <p:nvPr/>
        </p:nvSpPr>
        <p:spPr>
          <a:xfrm>
            <a:off x="9948897" y="4764615"/>
            <a:ext cx="1050362" cy="770682"/>
          </a:xfrm>
          <a:prstGeom prst="wedgeEllipseCallout">
            <a:avLst>
              <a:gd name="adj1" fmla="val -73184"/>
              <a:gd name="adj2" fmla="val 653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May I Join</a:t>
            </a:r>
            <a:endParaRPr lang="en-US" dirty="0"/>
          </a:p>
        </p:txBody>
      </p:sp>
      <p:grpSp>
        <p:nvGrpSpPr>
          <p:cNvPr id="20" name="Group 19"/>
          <p:cNvGrpSpPr/>
          <p:nvPr/>
        </p:nvGrpSpPr>
        <p:grpSpPr>
          <a:xfrm>
            <a:off x="3619364" y="5180575"/>
            <a:ext cx="3793807" cy="1304925"/>
            <a:chOff x="3619364" y="4211744"/>
            <a:chExt cx="3793807" cy="1304925"/>
          </a:xfrm>
        </p:grpSpPr>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619364" y="4211744"/>
              <a:ext cx="1038225" cy="1304925"/>
            </a:xfrm>
            <a:prstGeom prst="rect">
              <a:avLst/>
            </a:prstGeom>
          </p:spPr>
        </p:pic>
        <p:sp>
          <p:nvSpPr>
            <p:cNvPr id="14" name="Freeform 13"/>
            <p:cNvSpPr/>
            <p:nvPr/>
          </p:nvSpPr>
          <p:spPr>
            <a:xfrm>
              <a:off x="4615543" y="4648200"/>
              <a:ext cx="2797628" cy="21771"/>
            </a:xfrm>
            <a:custGeom>
              <a:avLst/>
              <a:gdLst>
                <a:gd name="connsiteX0" fmla="*/ 0 w 2797628"/>
                <a:gd name="connsiteY0" fmla="*/ 21771 h 21771"/>
                <a:gd name="connsiteX1" fmla="*/ 2797628 w 2797628"/>
                <a:gd name="connsiteY1" fmla="*/ 0 h 21771"/>
              </a:gdLst>
              <a:ahLst/>
              <a:cxnLst>
                <a:cxn ang="0">
                  <a:pos x="connsiteX0" y="connsiteY0"/>
                </a:cxn>
                <a:cxn ang="0">
                  <a:pos x="connsiteX1" y="connsiteY1"/>
                </a:cxn>
              </a:cxnLst>
              <a:rect l="l" t="t" r="r" b="b"/>
              <a:pathLst>
                <a:path w="2797628" h="21771">
                  <a:moveTo>
                    <a:pt x="0" y="21771"/>
                  </a:moveTo>
                  <a:lnTo>
                    <a:pt x="2797628"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14"/>
          <p:cNvSpPr/>
          <p:nvPr/>
        </p:nvSpPr>
        <p:spPr>
          <a:xfrm>
            <a:off x="7358743" y="2385268"/>
            <a:ext cx="2090057" cy="3220877"/>
          </a:xfrm>
          <a:custGeom>
            <a:avLst/>
            <a:gdLst>
              <a:gd name="connsiteX0" fmla="*/ 0 w 2090057"/>
              <a:gd name="connsiteY0" fmla="*/ 3220877 h 3220877"/>
              <a:gd name="connsiteX1" fmla="*/ 1382486 w 2090057"/>
              <a:gd name="connsiteY1" fmla="*/ 2306477 h 3220877"/>
              <a:gd name="connsiteX2" fmla="*/ 1099457 w 2090057"/>
              <a:gd name="connsiteY2" fmla="*/ 923992 h 3220877"/>
              <a:gd name="connsiteX3" fmla="*/ 1349828 w 2090057"/>
              <a:gd name="connsiteY3" fmla="*/ 74906 h 3220877"/>
              <a:gd name="connsiteX4" fmla="*/ 2090057 w 2090057"/>
              <a:gd name="connsiteY4" fmla="*/ 96677 h 3220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057" h="3220877">
                <a:moveTo>
                  <a:pt x="0" y="3220877"/>
                </a:moveTo>
                <a:cubicBezTo>
                  <a:pt x="599621" y="2955084"/>
                  <a:pt x="1199243" y="2689291"/>
                  <a:pt x="1382486" y="2306477"/>
                </a:cubicBezTo>
                <a:cubicBezTo>
                  <a:pt x="1565729" y="1923663"/>
                  <a:pt x="1104900" y="1295920"/>
                  <a:pt x="1099457" y="923992"/>
                </a:cubicBezTo>
                <a:cubicBezTo>
                  <a:pt x="1094014" y="552064"/>
                  <a:pt x="1184728" y="212792"/>
                  <a:pt x="1349828" y="74906"/>
                </a:cubicBezTo>
                <a:cubicBezTo>
                  <a:pt x="1514928" y="-62980"/>
                  <a:pt x="1802492" y="16848"/>
                  <a:pt x="2090057" y="9667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347857" y="3548745"/>
            <a:ext cx="2884714" cy="2046515"/>
          </a:xfrm>
          <a:custGeom>
            <a:avLst/>
            <a:gdLst>
              <a:gd name="connsiteX0" fmla="*/ 0 w 2884714"/>
              <a:gd name="connsiteY0" fmla="*/ 2046515 h 2046515"/>
              <a:gd name="connsiteX1" fmla="*/ 1839686 w 2884714"/>
              <a:gd name="connsiteY1" fmla="*/ 1469572 h 2046515"/>
              <a:gd name="connsiteX2" fmla="*/ 1926772 w 2884714"/>
              <a:gd name="connsiteY2" fmla="*/ 478972 h 2046515"/>
              <a:gd name="connsiteX3" fmla="*/ 2111829 w 2884714"/>
              <a:gd name="connsiteY3" fmla="*/ 152400 h 2046515"/>
              <a:gd name="connsiteX4" fmla="*/ 2884714 w 2884714"/>
              <a:gd name="connsiteY4" fmla="*/ 0 h 2046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4714" h="2046515">
                <a:moveTo>
                  <a:pt x="0" y="2046515"/>
                </a:moveTo>
                <a:cubicBezTo>
                  <a:pt x="759278" y="1888672"/>
                  <a:pt x="1518557" y="1730829"/>
                  <a:pt x="1839686" y="1469572"/>
                </a:cubicBezTo>
                <a:cubicBezTo>
                  <a:pt x="2160815" y="1208315"/>
                  <a:pt x="1881415" y="698501"/>
                  <a:pt x="1926772" y="478972"/>
                </a:cubicBezTo>
                <a:cubicBezTo>
                  <a:pt x="1972129" y="259443"/>
                  <a:pt x="1952172" y="232229"/>
                  <a:pt x="2111829" y="152400"/>
                </a:cubicBezTo>
                <a:cubicBezTo>
                  <a:pt x="2271486" y="72571"/>
                  <a:pt x="2578100" y="36285"/>
                  <a:pt x="288471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7347857" y="5606145"/>
            <a:ext cx="1469572" cy="277629"/>
          </a:xfrm>
          <a:custGeom>
            <a:avLst/>
            <a:gdLst>
              <a:gd name="connsiteX0" fmla="*/ 0 w 1469572"/>
              <a:gd name="connsiteY0" fmla="*/ 0 h 277629"/>
              <a:gd name="connsiteX1" fmla="*/ 478972 w 1469572"/>
              <a:gd name="connsiteY1" fmla="*/ 272143 h 277629"/>
              <a:gd name="connsiteX2" fmla="*/ 979714 w 1469572"/>
              <a:gd name="connsiteY2" fmla="*/ 185057 h 277629"/>
              <a:gd name="connsiteX3" fmla="*/ 1469572 w 1469572"/>
              <a:gd name="connsiteY3" fmla="*/ 217715 h 277629"/>
            </a:gdLst>
            <a:ahLst/>
            <a:cxnLst>
              <a:cxn ang="0">
                <a:pos x="connsiteX0" y="connsiteY0"/>
              </a:cxn>
              <a:cxn ang="0">
                <a:pos x="connsiteX1" y="connsiteY1"/>
              </a:cxn>
              <a:cxn ang="0">
                <a:pos x="connsiteX2" y="connsiteY2"/>
              </a:cxn>
              <a:cxn ang="0">
                <a:pos x="connsiteX3" y="connsiteY3"/>
              </a:cxn>
            </a:cxnLst>
            <a:rect l="l" t="t" r="r" b="b"/>
            <a:pathLst>
              <a:path w="1469572" h="277629">
                <a:moveTo>
                  <a:pt x="0" y="0"/>
                </a:moveTo>
                <a:cubicBezTo>
                  <a:pt x="157843" y="120650"/>
                  <a:pt x="315686" y="241300"/>
                  <a:pt x="478972" y="272143"/>
                </a:cubicBezTo>
                <a:cubicBezTo>
                  <a:pt x="642258" y="302986"/>
                  <a:pt x="814614" y="194128"/>
                  <a:pt x="979714" y="185057"/>
                </a:cubicBezTo>
                <a:cubicBezTo>
                  <a:pt x="1144814" y="175986"/>
                  <a:pt x="1411515" y="188686"/>
                  <a:pt x="1469572" y="2177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336971" y="5557069"/>
            <a:ext cx="65314" cy="103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942338" y="5734974"/>
            <a:ext cx="941348" cy="369332"/>
          </a:xfrm>
          <a:prstGeom prst="rect">
            <a:avLst/>
          </a:prstGeom>
          <a:noFill/>
        </p:spPr>
        <p:txBody>
          <a:bodyPr wrap="none" rtlCol="0">
            <a:spAutoFit/>
          </a:bodyPr>
          <a:lstStyle/>
          <a:p>
            <a:r>
              <a:rPr lang="en-US" dirty="0" smtClean="0"/>
              <a:t>(Switch)</a:t>
            </a:r>
            <a:endParaRPr lang="en-US" dirty="0"/>
          </a:p>
        </p:txBody>
      </p:sp>
    </p:spTree>
    <p:extLst>
      <p:ext uri="{BB962C8B-B14F-4D97-AF65-F5344CB8AC3E}">
        <p14:creationId xmlns:p14="http://schemas.microsoft.com/office/powerpoint/2010/main" val="377841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 presetClass="exit" presetSubtype="0" fill="hold" nodeType="withEffect">
                                  <p:stCondLst>
                                    <p:cond delay="0"/>
                                  </p:stCondLst>
                                  <p:childTnLst>
                                    <p:set>
                                      <p:cBhvr>
                                        <p:cTn id="33" dur="1" fill="hold">
                                          <p:stCondLst>
                                            <p:cond delay="0"/>
                                          </p:stCondLst>
                                        </p:cTn>
                                        <p:tgtEl>
                                          <p:spTgt spid="5"/>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5126"/>
                                        </p:tgtEl>
                                        <p:attrNameLst>
                                          <p:attrName>style.visibility</p:attrName>
                                        </p:attrNameLst>
                                      </p:cBhvr>
                                      <p:to>
                                        <p:strVal val="visible"/>
                                      </p:to>
                                    </p:set>
                                    <p:animEffect transition="in" filter="fade">
                                      <p:cBhvr>
                                        <p:cTn id="45" dur="500"/>
                                        <p:tgtEl>
                                          <p:spTgt spid="5126"/>
                                        </p:tgtEl>
                                      </p:cBhvr>
                                    </p:animEffect>
                                  </p:childTnLst>
                                </p:cTn>
                              </p:par>
                              <p:par>
                                <p:cTn id="46" presetID="10"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par>
                                <p:cTn id="55" presetID="10"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grpId="0" nodeType="withEffect">
                                  <p:stCondLst>
                                    <p:cond delay="100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par>
                          <p:cTn id="70" fill="hold">
                            <p:stCondLst>
                              <p:cond delay="1500"/>
                            </p:stCondLst>
                            <p:childTnLst>
                              <p:par>
                                <p:cTn id="71" presetID="10" presetClass="entr" presetSubtype="0" fill="hold" grpId="0" nodeType="afterEffect">
                                  <p:stCondLst>
                                    <p:cond delay="100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par>
                                <p:cTn id="84" presetID="10" presetClass="entr" presetSubtype="0" fill="hold" grpId="0" nodeType="withEffect">
                                  <p:stCondLst>
                                    <p:cond delay="100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P spid="15" grpId="0" animBg="1"/>
      <p:bldP spid="16" grpId="0" animBg="1"/>
      <p:bldP spid="17" grpId="0" animBg="1"/>
      <p:bldP spid="21"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456" y="348033"/>
            <a:ext cx="8409215" cy="549275"/>
          </a:xfrm>
        </p:spPr>
        <p:txBody>
          <a:bodyPr/>
          <a:lstStyle/>
          <a:p>
            <a:r>
              <a:rPr lang="en-US" dirty="0" smtClean="0"/>
              <a:t>SMPTE ST 2110	</a:t>
            </a:r>
            <a:endParaRPr lang="en-US" dirty="0"/>
          </a:p>
        </p:txBody>
      </p:sp>
      <p:sp>
        <p:nvSpPr>
          <p:cNvPr id="3" name="Content Placeholder 2"/>
          <p:cNvSpPr>
            <a:spLocks noGrp="1"/>
          </p:cNvSpPr>
          <p:nvPr>
            <p:ph idx="1"/>
          </p:nvPr>
        </p:nvSpPr>
        <p:spPr>
          <a:xfrm>
            <a:off x="419450" y="1743342"/>
            <a:ext cx="11509695" cy="4804602"/>
          </a:xfrm>
        </p:spPr>
        <p:txBody>
          <a:bodyPr>
            <a:normAutofit fontScale="92500" lnSpcReduction="10000"/>
          </a:bodyPr>
          <a:lstStyle/>
          <a:p>
            <a:r>
              <a:rPr lang="en-US" dirty="0" smtClean="0"/>
              <a:t>ST 2110 uses separate video, audio, and metadata as essence payloads, or Flows</a:t>
            </a:r>
          </a:p>
          <a:p>
            <a:r>
              <a:rPr lang="en-US" dirty="0" smtClean="0"/>
              <a:t>Uses essence over RTP/UDP</a:t>
            </a:r>
          </a:p>
          <a:p>
            <a:r>
              <a:rPr lang="en-GB" dirty="0"/>
              <a:t>Uses </a:t>
            </a:r>
            <a:r>
              <a:rPr lang="en-GB" dirty="0" smtClean="0"/>
              <a:t>PTP for synchronization (IEEE1588 with SMPTE ST 2059-2 Profile)</a:t>
            </a:r>
          </a:p>
          <a:p>
            <a:endParaRPr lang="en-GB" dirty="0"/>
          </a:p>
          <a:p>
            <a:endParaRPr lang="en-GB" dirty="0" smtClean="0"/>
          </a:p>
          <a:p>
            <a:endParaRPr lang="en-GB" dirty="0"/>
          </a:p>
          <a:p>
            <a:endParaRPr lang="en-GB" dirty="0" smtClean="0"/>
          </a:p>
          <a:p>
            <a:endParaRPr lang="en-GB" dirty="0"/>
          </a:p>
          <a:p>
            <a:r>
              <a:rPr lang="en-GB" dirty="0" smtClean="0"/>
              <a:t>These three IP flows make up </a:t>
            </a:r>
            <a:r>
              <a:rPr lang="en-GB" dirty="0"/>
              <a:t>y</a:t>
            </a:r>
            <a:r>
              <a:rPr lang="en-GB" dirty="0" smtClean="0"/>
              <a:t>our program</a:t>
            </a:r>
            <a:endParaRPr lang="en-US" dirty="0" smtClean="0"/>
          </a:p>
          <a:p>
            <a:endParaRPr lang="en-US" dirty="0" smtClean="0"/>
          </a:p>
        </p:txBody>
      </p:sp>
      <p:sp>
        <p:nvSpPr>
          <p:cNvPr id="7" name="Text Placeholder 6"/>
          <p:cNvSpPr>
            <a:spLocks noGrp="1"/>
          </p:cNvSpPr>
          <p:nvPr>
            <p:ph type="body" sz="quarter" idx="13"/>
          </p:nvPr>
        </p:nvSpPr>
        <p:spPr>
          <a:xfrm>
            <a:off x="616559" y="1182854"/>
            <a:ext cx="10974387" cy="340278"/>
          </a:xfrm>
        </p:spPr>
        <p:txBody>
          <a:bodyPr>
            <a:noAutofit/>
          </a:bodyPr>
          <a:lstStyle/>
          <a:p>
            <a:r>
              <a:rPr lang="en-US" sz="2800" b="1" dirty="0" smtClean="0"/>
              <a:t>There are several parts to ST 2110</a:t>
            </a:r>
            <a:endParaRPr lang="en-US" sz="2800" b="1" dirty="0"/>
          </a:p>
        </p:txBody>
      </p:sp>
      <p:sp>
        <p:nvSpPr>
          <p:cNvPr id="34" name="TextBox 33"/>
          <p:cNvSpPr txBox="1"/>
          <p:nvPr/>
        </p:nvSpPr>
        <p:spPr>
          <a:xfrm>
            <a:off x="6040050" y="5747083"/>
            <a:ext cx="184731" cy="369332"/>
          </a:xfrm>
          <a:prstGeom prst="rect">
            <a:avLst/>
          </a:prstGeom>
          <a:noFill/>
        </p:spPr>
        <p:txBody>
          <a:bodyPr wrap="none" rtlCol="0">
            <a:spAutoFit/>
          </a:bodyPr>
          <a:lstStyle/>
          <a:p>
            <a:pPr algn="ctr" eaLnBrk="0" fontAlgn="base" hangingPunct="0">
              <a:spcBef>
                <a:spcPct val="0"/>
              </a:spcBef>
              <a:spcAft>
                <a:spcPct val="0"/>
              </a:spcAft>
            </a:pPr>
            <a:endParaRPr lang="en-US" dirty="0">
              <a:solidFill>
                <a:prstClr val="black"/>
              </a:solidFill>
            </a:endParaRPr>
          </a:p>
        </p:txBody>
      </p:sp>
      <p:grpSp>
        <p:nvGrpSpPr>
          <p:cNvPr id="6" name="Group 5"/>
          <p:cNvGrpSpPr/>
          <p:nvPr/>
        </p:nvGrpSpPr>
        <p:grpSpPr>
          <a:xfrm>
            <a:off x="2768182" y="3441763"/>
            <a:ext cx="6660060" cy="2454077"/>
            <a:chOff x="1244182" y="3284114"/>
            <a:chExt cx="6660060" cy="2233118"/>
          </a:xfrm>
        </p:grpSpPr>
        <p:grpSp>
          <p:nvGrpSpPr>
            <p:cNvPr id="4" name="Group 3"/>
            <p:cNvGrpSpPr/>
            <p:nvPr/>
          </p:nvGrpSpPr>
          <p:grpSpPr>
            <a:xfrm>
              <a:off x="1244182" y="3284984"/>
              <a:ext cx="6660060" cy="2232248"/>
              <a:chOff x="1244182" y="3284984"/>
              <a:chExt cx="6660060" cy="2232248"/>
            </a:xfrm>
          </p:grpSpPr>
          <p:grpSp>
            <p:nvGrpSpPr>
              <p:cNvPr id="5" name="Group 4"/>
              <p:cNvGrpSpPr/>
              <p:nvPr/>
            </p:nvGrpSpPr>
            <p:grpSpPr>
              <a:xfrm>
                <a:off x="1244182" y="3284984"/>
                <a:ext cx="6660060" cy="2232248"/>
                <a:chOff x="1244182" y="3284984"/>
                <a:chExt cx="6660060" cy="2232248"/>
              </a:xfrm>
            </p:grpSpPr>
            <p:sp>
              <p:nvSpPr>
                <p:cNvPr id="22" name="Rectangle 21"/>
                <p:cNvSpPr/>
                <p:nvPr/>
              </p:nvSpPr>
              <p:spPr bwMode="auto">
                <a:xfrm>
                  <a:off x="1244182" y="3286262"/>
                  <a:ext cx="1120462" cy="502276"/>
                </a:xfrm>
                <a:prstGeom prst="rect">
                  <a:avLst/>
                </a:prstGeom>
                <a:solidFill>
                  <a:schemeClr val="accent1">
                    <a:lumMod val="20000"/>
                    <a:lumOff val="80000"/>
                  </a:schemeClr>
                </a:solidFill>
                <a:ln w="38100">
                  <a:solidFill>
                    <a:schemeClr val="accent1">
                      <a:lumMod val="60000"/>
                      <a:lumOff val="40000"/>
                    </a:schemeClr>
                  </a:soli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400" dirty="0">
                      <a:solidFill>
                        <a:prstClr val="black"/>
                      </a:solidFill>
                    </a:rPr>
                    <a:t>Source IP Address</a:t>
                  </a:r>
                  <a:endParaRPr lang="en-US" sz="1400" dirty="0">
                    <a:solidFill>
                      <a:prstClr val="black"/>
                    </a:solidFill>
                  </a:endParaRPr>
                </a:p>
              </p:txBody>
            </p:sp>
            <p:sp>
              <p:nvSpPr>
                <p:cNvPr id="24" name="Rectangle 23"/>
                <p:cNvSpPr/>
                <p:nvPr/>
              </p:nvSpPr>
              <p:spPr bwMode="auto">
                <a:xfrm>
                  <a:off x="3456851" y="3284984"/>
                  <a:ext cx="817782" cy="502276"/>
                </a:xfrm>
                <a:prstGeom prst="rect">
                  <a:avLst/>
                </a:prstGeom>
                <a:solidFill>
                  <a:schemeClr val="bg1">
                    <a:lumMod val="85000"/>
                  </a:schemeClr>
                </a:solidFill>
                <a:ln w="38100">
                  <a:solidFill>
                    <a:schemeClr val="accent1">
                      <a:lumMod val="60000"/>
                      <a:lumOff val="40000"/>
                    </a:schemeClr>
                  </a:soli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400" dirty="0">
                      <a:solidFill>
                        <a:prstClr val="black"/>
                      </a:solidFill>
                    </a:rPr>
                    <a:t>RTP Header</a:t>
                  </a:r>
                  <a:endParaRPr lang="en-US" dirty="0">
                    <a:solidFill>
                      <a:prstClr val="black"/>
                    </a:solidFill>
                  </a:endParaRPr>
                </a:p>
              </p:txBody>
            </p:sp>
            <p:sp>
              <p:nvSpPr>
                <p:cNvPr id="25" name="Rectangle 24"/>
                <p:cNvSpPr/>
                <p:nvPr/>
              </p:nvSpPr>
              <p:spPr bwMode="auto">
                <a:xfrm>
                  <a:off x="4274634" y="3284984"/>
                  <a:ext cx="3616724" cy="502276"/>
                </a:xfrm>
                <a:prstGeom prst="rect">
                  <a:avLst/>
                </a:prstGeom>
                <a:solidFill>
                  <a:schemeClr val="accent1">
                    <a:lumMod val="40000"/>
                    <a:lumOff val="60000"/>
                  </a:schemeClr>
                </a:solidFill>
                <a:ln w="38100">
                  <a:solidFill>
                    <a:schemeClr val="accent1">
                      <a:lumMod val="60000"/>
                      <a:lumOff val="40000"/>
                    </a:schemeClr>
                  </a:soli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400" dirty="0">
                      <a:solidFill>
                        <a:prstClr val="black"/>
                      </a:solidFill>
                    </a:rPr>
                    <a:t>Video Payload</a:t>
                  </a:r>
                </a:p>
                <a:p>
                  <a:pPr algn="ctr" eaLnBrk="0" fontAlgn="base" hangingPunct="0">
                    <a:spcBef>
                      <a:spcPct val="0"/>
                    </a:spcBef>
                    <a:spcAft>
                      <a:spcPct val="0"/>
                    </a:spcAft>
                  </a:pPr>
                  <a:r>
                    <a:rPr lang="en-GB" sz="1400" dirty="0">
                      <a:solidFill>
                        <a:prstClr val="black"/>
                      </a:solidFill>
                    </a:rPr>
                    <a:t>(RFC 4175)</a:t>
                  </a:r>
                  <a:endParaRPr lang="en-US" dirty="0">
                    <a:solidFill>
                      <a:prstClr val="black"/>
                    </a:solidFill>
                  </a:endParaRPr>
                </a:p>
              </p:txBody>
            </p:sp>
            <p:sp>
              <p:nvSpPr>
                <p:cNvPr id="27" name="Rectangle 26"/>
                <p:cNvSpPr/>
                <p:nvPr/>
              </p:nvSpPr>
              <p:spPr bwMode="auto">
                <a:xfrm>
                  <a:off x="2362496" y="4150860"/>
                  <a:ext cx="1120462" cy="502276"/>
                </a:xfrm>
                <a:prstGeom prst="rect">
                  <a:avLst/>
                </a:prstGeom>
                <a:solidFill>
                  <a:schemeClr val="accent1"/>
                </a:solidFill>
                <a:ln w="38100">
                  <a:solidFill>
                    <a:schemeClr val="accent1">
                      <a:lumMod val="60000"/>
                      <a:lumOff val="40000"/>
                    </a:schemeClr>
                  </a:soli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400" dirty="0">
                      <a:solidFill>
                        <a:prstClr val="black"/>
                      </a:solidFill>
                    </a:rPr>
                    <a:t>Dest IP Address</a:t>
                  </a:r>
                  <a:endParaRPr lang="en-US" dirty="0">
                    <a:solidFill>
                      <a:prstClr val="black"/>
                    </a:solidFill>
                  </a:endParaRPr>
                </a:p>
              </p:txBody>
            </p:sp>
            <p:sp>
              <p:nvSpPr>
                <p:cNvPr id="28" name="Rectangle 27"/>
                <p:cNvSpPr/>
                <p:nvPr/>
              </p:nvSpPr>
              <p:spPr bwMode="auto">
                <a:xfrm>
                  <a:off x="3456853" y="4150860"/>
                  <a:ext cx="817782" cy="502276"/>
                </a:xfrm>
                <a:prstGeom prst="rect">
                  <a:avLst/>
                </a:prstGeom>
                <a:solidFill>
                  <a:schemeClr val="bg1">
                    <a:lumMod val="85000"/>
                  </a:schemeClr>
                </a:solidFill>
                <a:ln w="38100">
                  <a:solidFill>
                    <a:schemeClr val="accent1">
                      <a:lumMod val="60000"/>
                      <a:lumOff val="40000"/>
                    </a:schemeClr>
                  </a:soli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400" dirty="0">
                      <a:solidFill>
                        <a:prstClr val="black"/>
                      </a:solidFill>
                    </a:rPr>
                    <a:t>RTP Header</a:t>
                  </a:r>
                  <a:endParaRPr lang="en-US" dirty="0">
                    <a:solidFill>
                      <a:prstClr val="black"/>
                    </a:solidFill>
                  </a:endParaRPr>
                </a:p>
              </p:txBody>
            </p:sp>
            <p:sp>
              <p:nvSpPr>
                <p:cNvPr id="29" name="Rectangle 28"/>
                <p:cNvSpPr/>
                <p:nvPr/>
              </p:nvSpPr>
              <p:spPr bwMode="auto">
                <a:xfrm>
                  <a:off x="4274636" y="4150860"/>
                  <a:ext cx="3616724" cy="502276"/>
                </a:xfrm>
                <a:prstGeom prst="rect">
                  <a:avLst/>
                </a:prstGeom>
                <a:solidFill>
                  <a:schemeClr val="accent1">
                    <a:lumMod val="40000"/>
                    <a:lumOff val="60000"/>
                  </a:schemeClr>
                </a:solidFill>
                <a:ln w="38100">
                  <a:solidFill>
                    <a:schemeClr val="accent1">
                      <a:lumMod val="60000"/>
                      <a:lumOff val="40000"/>
                    </a:schemeClr>
                  </a:soli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400" dirty="0">
                      <a:solidFill>
                        <a:prstClr val="black"/>
                      </a:solidFill>
                    </a:rPr>
                    <a:t>Audio Payload</a:t>
                  </a:r>
                </a:p>
                <a:p>
                  <a:pPr algn="ctr" eaLnBrk="0" fontAlgn="base" hangingPunct="0">
                    <a:spcBef>
                      <a:spcPct val="0"/>
                    </a:spcBef>
                    <a:spcAft>
                      <a:spcPct val="0"/>
                    </a:spcAft>
                  </a:pPr>
                  <a:r>
                    <a:rPr lang="en-GB" sz="1400" dirty="0">
                      <a:solidFill>
                        <a:prstClr val="black"/>
                      </a:solidFill>
                    </a:rPr>
                    <a:t>(AES 67)</a:t>
                  </a:r>
                  <a:endParaRPr lang="en-US" dirty="0">
                    <a:solidFill>
                      <a:prstClr val="black"/>
                    </a:solidFill>
                  </a:endParaRPr>
                </a:p>
              </p:txBody>
            </p:sp>
            <p:sp>
              <p:nvSpPr>
                <p:cNvPr id="30" name="Rectangle 29"/>
                <p:cNvSpPr/>
                <p:nvPr/>
              </p:nvSpPr>
              <p:spPr bwMode="auto">
                <a:xfrm>
                  <a:off x="1257066" y="5014956"/>
                  <a:ext cx="1120462" cy="502276"/>
                </a:xfrm>
                <a:prstGeom prst="rect">
                  <a:avLst/>
                </a:prstGeom>
                <a:solidFill>
                  <a:schemeClr val="accent1">
                    <a:lumMod val="20000"/>
                    <a:lumOff val="80000"/>
                  </a:schemeClr>
                </a:solidFill>
                <a:ln w="38100">
                  <a:solidFill>
                    <a:schemeClr val="accent1">
                      <a:lumMod val="60000"/>
                      <a:lumOff val="40000"/>
                    </a:schemeClr>
                  </a:soli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400" dirty="0">
                      <a:solidFill>
                        <a:prstClr val="black"/>
                      </a:solidFill>
                    </a:rPr>
                    <a:t>Source IP Address</a:t>
                  </a:r>
                  <a:endParaRPr lang="en-US" sz="1400" dirty="0">
                    <a:solidFill>
                      <a:prstClr val="black"/>
                    </a:solidFill>
                  </a:endParaRPr>
                </a:p>
              </p:txBody>
            </p:sp>
            <p:sp>
              <p:nvSpPr>
                <p:cNvPr id="31" name="Rectangle 30"/>
                <p:cNvSpPr/>
                <p:nvPr/>
              </p:nvSpPr>
              <p:spPr bwMode="auto">
                <a:xfrm>
                  <a:off x="2375378" y="5014956"/>
                  <a:ext cx="1120462" cy="502276"/>
                </a:xfrm>
                <a:prstGeom prst="rect">
                  <a:avLst/>
                </a:prstGeom>
                <a:solidFill>
                  <a:schemeClr val="accent1"/>
                </a:solidFill>
                <a:ln w="38100">
                  <a:solidFill>
                    <a:schemeClr val="accent1">
                      <a:lumMod val="60000"/>
                      <a:lumOff val="40000"/>
                    </a:schemeClr>
                  </a:soli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400" dirty="0">
                      <a:solidFill>
                        <a:prstClr val="black"/>
                      </a:solidFill>
                    </a:rPr>
                    <a:t>Dest IP Address</a:t>
                  </a:r>
                  <a:endParaRPr lang="en-US" dirty="0">
                    <a:solidFill>
                      <a:prstClr val="black"/>
                    </a:solidFill>
                  </a:endParaRPr>
                </a:p>
              </p:txBody>
            </p:sp>
            <p:sp>
              <p:nvSpPr>
                <p:cNvPr id="32" name="Rectangle 31"/>
                <p:cNvSpPr/>
                <p:nvPr/>
              </p:nvSpPr>
              <p:spPr bwMode="auto">
                <a:xfrm>
                  <a:off x="3469735" y="5014956"/>
                  <a:ext cx="817782" cy="502276"/>
                </a:xfrm>
                <a:prstGeom prst="rect">
                  <a:avLst/>
                </a:prstGeom>
                <a:solidFill>
                  <a:schemeClr val="bg1">
                    <a:lumMod val="85000"/>
                  </a:schemeClr>
                </a:solidFill>
                <a:ln w="38100">
                  <a:solidFill>
                    <a:schemeClr val="accent1">
                      <a:lumMod val="60000"/>
                      <a:lumOff val="40000"/>
                    </a:schemeClr>
                  </a:soli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400" dirty="0">
                      <a:solidFill>
                        <a:prstClr val="black"/>
                      </a:solidFill>
                    </a:rPr>
                    <a:t>RTP Header</a:t>
                  </a:r>
                  <a:endParaRPr lang="en-US" dirty="0">
                    <a:solidFill>
                      <a:prstClr val="black"/>
                    </a:solidFill>
                  </a:endParaRPr>
                </a:p>
              </p:txBody>
            </p:sp>
            <p:sp>
              <p:nvSpPr>
                <p:cNvPr id="33" name="Rectangle 32"/>
                <p:cNvSpPr/>
                <p:nvPr/>
              </p:nvSpPr>
              <p:spPr bwMode="auto">
                <a:xfrm>
                  <a:off x="4287518" y="5014956"/>
                  <a:ext cx="3616724" cy="502276"/>
                </a:xfrm>
                <a:prstGeom prst="rect">
                  <a:avLst/>
                </a:prstGeom>
                <a:solidFill>
                  <a:schemeClr val="accent1">
                    <a:lumMod val="40000"/>
                    <a:lumOff val="60000"/>
                  </a:schemeClr>
                </a:solidFill>
                <a:ln w="38100">
                  <a:solidFill>
                    <a:schemeClr val="accent1">
                      <a:lumMod val="60000"/>
                      <a:lumOff val="40000"/>
                    </a:schemeClr>
                  </a:soli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400" dirty="0">
                      <a:solidFill>
                        <a:prstClr val="black"/>
                      </a:solidFill>
                    </a:rPr>
                    <a:t>Metadata Payload</a:t>
                  </a:r>
                </a:p>
                <a:p>
                  <a:pPr algn="ctr" eaLnBrk="0" fontAlgn="base" hangingPunct="0">
                    <a:spcBef>
                      <a:spcPct val="0"/>
                    </a:spcBef>
                    <a:spcAft>
                      <a:spcPct val="0"/>
                    </a:spcAft>
                  </a:pPr>
                  <a:r>
                    <a:rPr lang="en-GB" sz="1400" dirty="0">
                      <a:solidFill>
                        <a:prstClr val="black"/>
                      </a:solidFill>
                    </a:rPr>
                    <a:t>(</a:t>
                  </a:r>
                  <a:r>
                    <a:rPr lang="en-GB" sz="1400" dirty="0" smtClean="0">
                      <a:solidFill>
                        <a:prstClr val="black"/>
                      </a:solidFill>
                    </a:rPr>
                    <a:t>IETF)</a:t>
                  </a:r>
                  <a:endParaRPr lang="en-US" dirty="0">
                    <a:solidFill>
                      <a:prstClr val="black"/>
                    </a:solidFill>
                  </a:endParaRPr>
                </a:p>
              </p:txBody>
            </p:sp>
          </p:grpSp>
          <p:sp>
            <p:nvSpPr>
              <p:cNvPr id="18" name="Rectangle 17"/>
              <p:cNvSpPr/>
              <p:nvPr/>
            </p:nvSpPr>
            <p:spPr bwMode="auto">
              <a:xfrm>
                <a:off x="1244190" y="4150860"/>
                <a:ext cx="1120462" cy="502276"/>
              </a:xfrm>
              <a:prstGeom prst="rect">
                <a:avLst/>
              </a:prstGeom>
              <a:solidFill>
                <a:schemeClr val="accent1">
                  <a:lumMod val="20000"/>
                  <a:lumOff val="80000"/>
                </a:schemeClr>
              </a:solidFill>
              <a:ln w="38100">
                <a:solidFill>
                  <a:schemeClr val="accent1">
                    <a:lumMod val="60000"/>
                    <a:lumOff val="40000"/>
                  </a:schemeClr>
                </a:soli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400" dirty="0">
                    <a:solidFill>
                      <a:prstClr val="black"/>
                    </a:solidFill>
                  </a:rPr>
                  <a:t>Source IP Address</a:t>
                </a:r>
                <a:endParaRPr lang="en-US" sz="1400" dirty="0">
                  <a:solidFill>
                    <a:prstClr val="black"/>
                  </a:solidFill>
                </a:endParaRPr>
              </a:p>
            </p:txBody>
          </p:sp>
        </p:grpSp>
        <p:sp>
          <p:nvSpPr>
            <p:cNvPr id="20" name="Rectangle 19"/>
            <p:cNvSpPr/>
            <p:nvPr/>
          </p:nvSpPr>
          <p:spPr bwMode="auto">
            <a:xfrm>
              <a:off x="2362500" y="3284114"/>
              <a:ext cx="1105429" cy="502276"/>
            </a:xfrm>
            <a:prstGeom prst="rect">
              <a:avLst/>
            </a:prstGeom>
            <a:solidFill>
              <a:schemeClr val="accent1"/>
            </a:solidFill>
            <a:ln w="38100">
              <a:solidFill>
                <a:schemeClr val="accent1">
                  <a:lumMod val="60000"/>
                  <a:lumOff val="40000"/>
                </a:schemeClr>
              </a:soli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400" dirty="0">
                  <a:solidFill>
                    <a:prstClr val="black"/>
                  </a:solidFill>
                </a:rPr>
                <a:t>Dest IP Address</a:t>
              </a:r>
              <a:endParaRPr lang="en-US" dirty="0">
                <a:solidFill>
                  <a:prstClr val="black"/>
                </a:solidFill>
              </a:endParaRPr>
            </a:p>
          </p:txBody>
        </p:sp>
      </p:grpSp>
      <p:sp>
        <p:nvSpPr>
          <p:cNvPr id="8" name="TextBox 7"/>
          <p:cNvSpPr txBox="1"/>
          <p:nvPr/>
        </p:nvSpPr>
        <p:spPr>
          <a:xfrm>
            <a:off x="503146" y="3508236"/>
            <a:ext cx="2299412" cy="2246769"/>
          </a:xfrm>
          <a:prstGeom prst="rect">
            <a:avLst/>
          </a:prstGeom>
          <a:noFill/>
        </p:spPr>
        <p:txBody>
          <a:bodyPr wrap="none" rtlCol="0">
            <a:spAutoFit/>
          </a:bodyPr>
          <a:lstStyle/>
          <a:p>
            <a:r>
              <a:rPr lang="en-US" sz="2000" b="1" dirty="0" smtClean="0">
                <a:effectLst>
                  <a:outerShdw blurRad="38100" dist="38100" dir="2700000" algn="tl">
                    <a:srgbClr val="000000">
                      <a:alpha val="43137"/>
                    </a:srgbClr>
                  </a:outerShdw>
                </a:effectLst>
              </a:rPr>
              <a:t>ST 2110-20 Video</a:t>
            </a:r>
          </a:p>
          <a:p>
            <a:endParaRPr lang="en-US" sz="2000" b="1" dirty="0">
              <a:effectLst>
                <a:outerShdw blurRad="38100" dist="38100" dir="2700000" algn="tl">
                  <a:srgbClr val="000000">
                    <a:alpha val="43137"/>
                  </a:srgbClr>
                </a:outerShdw>
              </a:effectLst>
            </a:endParaRPr>
          </a:p>
          <a:p>
            <a:endParaRPr lang="en-US" sz="2000" b="1" dirty="0" smtClean="0">
              <a:effectLst>
                <a:outerShdw blurRad="38100" dist="38100" dir="2700000" algn="tl">
                  <a:srgbClr val="000000">
                    <a:alpha val="43137"/>
                  </a:srgbClr>
                </a:outerShdw>
              </a:effectLst>
            </a:endParaRPr>
          </a:p>
          <a:p>
            <a:r>
              <a:rPr lang="en-US" sz="2000" b="1" dirty="0" smtClean="0">
                <a:effectLst>
                  <a:outerShdw blurRad="38100" dist="38100" dir="2700000" algn="tl">
                    <a:srgbClr val="000000">
                      <a:alpha val="43137"/>
                    </a:srgbClr>
                  </a:outerShdw>
                </a:effectLst>
              </a:rPr>
              <a:t>ST 2110-30 Audio</a:t>
            </a:r>
          </a:p>
          <a:p>
            <a:endParaRPr lang="en-US" sz="2000" b="1" dirty="0">
              <a:effectLst>
                <a:outerShdw blurRad="38100" dist="38100" dir="2700000" algn="tl">
                  <a:srgbClr val="000000">
                    <a:alpha val="43137"/>
                  </a:srgbClr>
                </a:outerShdw>
              </a:effectLst>
            </a:endParaRPr>
          </a:p>
          <a:p>
            <a:endParaRPr lang="en-US" sz="2000" b="1" dirty="0" smtClean="0">
              <a:effectLst>
                <a:outerShdw blurRad="38100" dist="38100" dir="2700000" algn="tl">
                  <a:srgbClr val="000000">
                    <a:alpha val="43137"/>
                  </a:srgbClr>
                </a:outerShdw>
              </a:effectLst>
            </a:endParaRPr>
          </a:p>
          <a:p>
            <a:r>
              <a:rPr lang="en-US" sz="2000" b="1" dirty="0" smtClean="0">
                <a:effectLst>
                  <a:outerShdw blurRad="38100" dist="38100" dir="2700000" algn="tl">
                    <a:srgbClr val="000000">
                      <a:alpha val="43137"/>
                    </a:srgbClr>
                  </a:outerShdw>
                </a:effectLst>
              </a:rPr>
              <a:t>ST 2110-40 Data</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826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Analog Video to SDI</a:t>
            </a:r>
            <a:endParaRPr lang="en-US" dirty="0"/>
          </a:p>
        </p:txBody>
      </p:sp>
      <p:sp>
        <p:nvSpPr>
          <p:cNvPr id="3" name="Content Placeholder 2"/>
          <p:cNvSpPr>
            <a:spLocks noGrp="1"/>
          </p:cNvSpPr>
          <p:nvPr>
            <p:ph idx="1"/>
          </p:nvPr>
        </p:nvSpPr>
        <p:spPr/>
        <p:txBody>
          <a:bodyPr/>
          <a:lstStyle/>
          <a:p>
            <a:r>
              <a:rPr lang="en-US" dirty="0" smtClean="0"/>
              <a:t>In Analog Video we could hang an O-Scope on the video coax and look at it</a:t>
            </a:r>
          </a:p>
          <a:p>
            <a:r>
              <a:rPr lang="en-US" dirty="0" smtClean="0"/>
              <a:t>We had to come up with a way to look at SDI , take 10 bits make a Pixel out of it put that Pixel on the screen</a:t>
            </a:r>
          </a:p>
          <a:p>
            <a:endParaRPr lang="en-US" dirty="0" smtClean="0"/>
          </a:p>
          <a:p>
            <a:r>
              <a:rPr lang="en-US" dirty="0" smtClean="0"/>
              <a:t>In Analog Audio we could put an O-Scope on the audio and see the Audio.</a:t>
            </a:r>
          </a:p>
          <a:p>
            <a:r>
              <a:rPr lang="en-US" dirty="0" smtClean="0"/>
              <a:t>We had to come up with a way to grab the channel that we wanted from the data out of the HANC and make an audio waveform out of it. </a:t>
            </a:r>
            <a:endParaRPr lang="en-US" dirty="0"/>
          </a:p>
        </p:txBody>
      </p:sp>
      <p:sp>
        <p:nvSpPr>
          <p:cNvPr id="4" name="Text Placeholder 3"/>
          <p:cNvSpPr>
            <a:spLocks noGrp="1"/>
          </p:cNvSpPr>
          <p:nvPr>
            <p:ph type="body" sz="quarter" idx="13"/>
          </p:nvPr>
        </p:nvSpPr>
        <p:spPr/>
        <p:txBody>
          <a:bodyPr/>
          <a:lstStyle/>
          <a:p>
            <a:r>
              <a:rPr lang="en-US" dirty="0" smtClean="0"/>
              <a:t>Things we had to do</a:t>
            </a:r>
            <a:endParaRPr lang="en-US" dirty="0"/>
          </a:p>
        </p:txBody>
      </p:sp>
    </p:spTree>
    <p:extLst>
      <p:ext uri="{BB962C8B-B14F-4D97-AF65-F5344CB8AC3E}">
        <p14:creationId xmlns:p14="http://schemas.microsoft.com/office/powerpoint/2010/main" val="88193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SDI to IP</a:t>
            </a:r>
            <a:endParaRPr lang="en-US" dirty="0"/>
          </a:p>
        </p:txBody>
      </p:sp>
      <p:sp>
        <p:nvSpPr>
          <p:cNvPr id="3" name="Content Placeholder 2"/>
          <p:cNvSpPr>
            <a:spLocks noGrp="1"/>
          </p:cNvSpPr>
          <p:nvPr>
            <p:ph idx="1"/>
          </p:nvPr>
        </p:nvSpPr>
        <p:spPr/>
        <p:txBody>
          <a:bodyPr/>
          <a:lstStyle/>
          <a:p>
            <a:r>
              <a:rPr lang="en-US" dirty="0" smtClean="0"/>
              <a:t>SDI </a:t>
            </a:r>
            <a:r>
              <a:rPr lang="en-US" dirty="0"/>
              <a:t>allowed us to carry the Audio and Captions (and several other things) in the Video payload. New tool sets and new ways were created to look at them.  </a:t>
            </a:r>
            <a:endParaRPr lang="en-US" dirty="0" smtClean="0"/>
          </a:p>
          <a:p>
            <a:r>
              <a:rPr lang="en-US" dirty="0" smtClean="0"/>
              <a:t>Well </a:t>
            </a:r>
            <a:r>
              <a:rPr lang="en-US" dirty="0"/>
              <a:t>we have done it again.. we have moved everything around,  And put it on </a:t>
            </a:r>
            <a:r>
              <a:rPr lang="en-US" dirty="0" smtClean="0"/>
              <a:t>IP, not just IP but 3 different IP Multicasts, </a:t>
            </a:r>
          </a:p>
          <a:p>
            <a:r>
              <a:rPr lang="en-US" dirty="0" smtClean="0"/>
              <a:t>We </a:t>
            </a:r>
            <a:r>
              <a:rPr lang="en-US" dirty="0"/>
              <a:t>needed to find / make new tools to look at Video/ Audio / </a:t>
            </a:r>
            <a:r>
              <a:rPr lang="en-US" dirty="0" smtClean="0"/>
              <a:t>Data(Captions). </a:t>
            </a:r>
            <a:r>
              <a:rPr lang="en-US" dirty="0"/>
              <a:t>And make sure the Video/ Audio / Captions etc. are compatible with being put back to SDI if needed. </a:t>
            </a:r>
            <a:endParaRPr lang="en-US" dirty="0" smtClean="0"/>
          </a:p>
          <a:p>
            <a:r>
              <a:rPr lang="en-US" dirty="0" smtClean="0"/>
              <a:t>We </a:t>
            </a:r>
            <a:r>
              <a:rPr lang="en-US" dirty="0"/>
              <a:t>will look at how to do this and see </a:t>
            </a:r>
            <a:r>
              <a:rPr lang="en-US" dirty="0" smtClean="0"/>
              <a:t>IP and SDI side </a:t>
            </a:r>
            <a:r>
              <a:rPr lang="en-US" dirty="0"/>
              <a:t>by side. </a:t>
            </a:r>
          </a:p>
          <a:p>
            <a:endParaRPr lang="en-US" dirty="0"/>
          </a:p>
          <a:p>
            <a:endParaRPr lang="en-US" dirty="0"/>
          </a:p>
        </p:txBody>
      </p:sp>
      <p:sp>
        <p:nvSpPr>
          <p:cNvPr id="4" name="Text Placeholder 3"/>
          <p:cNvSpPr>
            <a:spLocks noGrp="1"/>
          </p:cNvSpPr>
          <p:nvPr>
            <p:ph type="body" sz="quarter" idx="13"/>
          </p:nvPr>
        </p:nvSpPr>
        <p:spPr/>
        <p:txBody>
          <a:bodyPr/>
          <a:lstStyle/>
          <a:p>
            <a:r>
              <a:rPr lang="en-US" dirty="0" smtClean="0"/>
              <a:t>We have to do a lot of the same things</a:t>
            </a:r>
            <a:endParaRPr lang="en-US" dirty="0"/>
          </a:p>
        </p:txBody>
      </p:sp>
    </p:spTree>
    <p:extLst>
      <p:ext uri="{BB962C8B-B14F-4D97-AF65-F5344CB8AC3E}">
        <p14:creationId xmlns:p14="http://schemas.microsoft.com/office/powerpoint/2010/main" val="289042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00B0F0"/>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42432</TotalTime>
  <Words>1452</Words>
  <Application>Microsoft Office PowerPoint</Application>
  <PresentationFormat>Widescreen</PresentationFormat>
  <Paragraphs>259</Paragraphs>
  <Slides>33</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ＭＳ Ｐゴシック</vt:lpstr>
      <vt:lpstr>Arial</vt:lpstr>
      <vt:lpstr>Calibri</vt:lpstr>
      <vt:lpstr>Tahoma</vt:lpstr>
      <vt:lpstr>Wingdings</vt:lpstr>
      <vt:lpstr>1_Office Theme</vt:lpstr>
      <vt:lpstr>デザインの設定</vt:lpstr>
      <vt:lpstr>Monitoring Video, Audio &amp; Anc data in a hybrid SDI – IP world</vt:lpstr>
      <vt:lpstr>IP is Just Another I/O Interface</vt:lpstr>
      <vt:lpstr>PowerPoint Presentation</vt:lpstr>
      <vt:lpstr>SDI Transmission</vt:lpstr>
      <vt:lpstr>IP Transmission</vt:lpstr>
      <vt:lpstr>Unicast, Multicast, Broadcast</vt:lpstr>
      <vt:lpstr>SMPTE ST 2110 </vt:lpstr>
      <vt:lpstr>Analog Video to SDI</vt:lpstr>
      <vt:lpstr>SDI to IP</vt:lpstr>
      <vt:lpstr>Engineering verses Day to Day Work</vt:lpstr>
      <vt:lpstr>LV5600 and LV7600 IP Features</vt:lpstr>
      <vt:lpstr>LV5600 and LV7600 SDI Features</vt:lpstr>
      <vt:lpstr>True Hybrid Operation. </vt:lpstr>
      <vt:lpstr>True Hybrid Operation. </vt:lpstr>
      <vt:lpstr>Look at waveforms in the same way</vt:lpstr>
      <vt:lpstr>Look at audio in the same way</vt:lpstr>
      <vt:lpstr>Audio / Video Delay</vt:lpstr>
      <vt:lpstr>PTP / RTP Timing (Leader)</vt:lpstr>
      <vt:lpstr>PTP to BB Timing (Leader)</vt:lpstr>
      <vt:lpstr>PTP to FTP Timing (Leader)</vt:lpstr>
      <vt:lpstr>ANC Data View</vt:lpstr>
      <vt:lpstr>Side by Side ANC Data</vt:lpstr>
      <vt:lpstr>SDI verses IP Physical layer </vt:lpstr>
      <vt:lpstr>View of Errors </vt:lpstr>
      <vt:lpstr>Picture Breakup Slice</vt:lpstr>
      <vt:lpstr>Picture Breakup Pixel Lines</vt:lpstr>
      <vt:lpstr>Picture Breakup Blackout</vt:lpstr>
      <vt:lpstr>Packet Errors</vt:lpstr>
      <vt:lpstr>RTP Errors</vt:lpstr>
      <vt:lpstr>Recap</vt:lpstr>
      <vt:lpstr>PowerPoint Presentation</vt:lpstr>
      <vt:lpstr>Custom Page Layout</vt:lpstr>
      <vt:lpstr>Completely Mappable Inputs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Precision Time Protocol (PTP) How does PTP work and what you need to know.</dc:title>
  <dc:creator>Steve Holmes</dc:creator>
  <cp:lastModifiedBy>steve Holmes</cp:lastModifiedBy>
  <cp:revision>472</cp:revision>
  <dcterms:created xsi:type="dcterms:W3CDTF">2020-02-28T07:32:05Z</dcterms:created>
  <dcterms:modified xsi:type="dcterms:W3CDTF">2023-11-27T06:56:27Z</dcterms:modified>
</cp:coreProperties>
</file>