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317" r:id="rId3"/>
    <p:sldId id="302" r:id="rId4"/>
    <p:sldId id="350" r:id="rId5"/>
    <p:sldId id="381" r:id="rId6"/>
    <p:sldId id="316" r:id="rId7"/>
    <p:sldId id="378" r:id="rId8"/>
    <p:sldId id="367" r:id="rId9"/>
    <p:sldId id="336" r:id="rId10"/>
    <p:sldId id="318" r:id="rId11"/>
    <p:sldId id="319" r:id="rId12"/>
    <p:sldId id="321" r:id="rId13"/>
    <p:sldId id="372" r:id="rId14"/>
    <p:sldId id="337" r:id="rId15"/>
    <p:sldId id="313" r:id="rId16"/>
    <p:sldId id="368" r:id="rId17"/>
    <p:sldId id="307" r:id="rId18"/>
    <p:sldId id="266" r:id="rId19"/>
    <p:sldId id="268" r:id="rId20"/>
    <p:sldId id="269" r:id="rId21"/>
    <p:sldId id="270" r:id="rId22"/>
    <p:sldId id="338" r:id="rId23"/>
    <p:sldId id="323" r:id="rId24"/>
    <p:sldId id="324" r:id="rId25"/>
    <p:sldId id="325" r:id="rId26"/>
    <p:sldId id="326" r:id="rId27"/>
    <p:sldId id="327" r:id="rId28"/>
    <p:sldId id="328" r:id="rId29"/>
    <p:sldId id="329" r:id="rId30"/>
    <p:sldId id="330" r:id="rId31"/>
    <p:sldId id="332" r:id="rId32"/>
    <p:sldId id="333" r:id="rId33"/>
    <p:sldId id="334" r:id="rId34"/>
    <p:sldId id="275" r:id="rId35"/>
    <p:sldId id="276" r:id="rId36"/>
    <p:sldId id="304" r:id="rId37"/>
    <p:sldId id="339" r:id="rId38"/>
    <p:sldId id="340" r:id="rId39"/>
    <p:sldId id="345" r:id="rId40"/>
    <p:sldId id="380" r:id="rId41"/>
    <p:sldId id="376" r:id="rId42"/>
    <p:sldId id="370" r:id="rId43"/>
    <p:sldId id="373" r:id="rId44"/>
    <p:sldId id="356" r:id="rId45"/>
    <p:sldId id="358" r:id="rId46"/>
    <p:sldId id="359" r:id="rId47"/>
    <p:sldId id="362" r:id="rId48"/>
    <p:sldId id="365" r:id="rId49"/>
    <p:sldId id="366" r:id="rId50"/>
    <p:sldId id="343" r:id="rId51"/>
    <p:sldId id="353" r:id="rId52"/>
    <p:sldId id="352" r:id="rId53"/>
    <p:sldId id="375" r:id="rId54"/>
    <p:sldId id="377" r:id="rId55"/>
    <p:sldId id="322" r:id="rId56"/>
    <p:sldId id="347" r:id="rId57"/>
    <p:sldId id="349" r:id="rId58"/>
    <p:sldId id="335" r:id="rId59"/>
    <p:sldId id="383" r:id="rId60"/>
    <p:sldId id="386" r:id="rId61"/>
    <p:sldId id="389" r:id="rId62"/>
    <p:sldId id="388" r:id="rId63"/>
    <p:sldId id="300" r:id="rId64"/>
    <p:sldId id="391" r:id="rId65"/>
    <p:sldId id="390" r:id="rId66"/>
    <p:sldId id="348" r:id="rId67"/>
    <p:sldId id="351" r:id="rId6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11B17-F517-4CE3-80F6-CEAE123EAF79}" v="5" dt="2023-11-29T17:06:56.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9"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Folkman" userId="88f34576-c592-4e7e-8f7f-4e868fd84a96" providerId="ADAL" clId="{45D11B17-F517-4CE3-80F6-CEAE123EAF79}"/>
    <pc:docChg chg="custSel addSld modSld">
      <pc:chgData name="Roy Folkman" userId="88f34576-c592-4e7e-8f7f-4e868fd84a96" providerId="ADAL" clId="{45D11B17-F517-4CE3-80F6-CEAE123EAF79}" dt="2023-11-29T18:14:11.316" v="419" actId="20577"/>
      <pc:docMkLst>
        <pc:docMk/>
      </pc:docMkLst>
      <pc:sldChg chg="modAnim">
        <pc:chgData name="Roy Folkman" userId="88f34576-c592-4e7e-8f7f-4e868fd84a96" providerId="ADAL" clId="{45D11B17-F517-4CE3-80F6-CEAE123EAF79}" dt="2023-11-29T17:04:49.829" v="128"/>
        <pc:sldMkLst>
          <pc:docMk/>
          <pc:sldMk cId="226167483" sldId="313"/>
        </pc:sldMkLst>
      </pc:sldChg>
      <pc:sldChg chg="modAnim">
        <pc:chgData name="Roy Folkman" userId="88f34576-c592-4e7e-8f7f-4e868fd84a96" providerId="ADAL" clId="{45D11B17-F517-4CE3-80F6-CEAE123EAF79}" dt="2023-11-29T17:06:08.564" v="130"/>
        <pc:sldMkLst>
          <pc:docMk/>
          <pc:sldMk cId="3147245498" sldId="347"/>
        </pc:sldMkLst>
      </pc:sldChg>
      <pc:sldChg chg="modSp mod">
        <pc:chgData name="Roy Folkman" userId="88f34576-c592-4e7e-8f7f-4e868fd84a96" providerId="ADAL" clId="{45D11B17-F517-4CE3-80F6-CEAE123EAF79}" dt="2023-11-29T17:02:20.239" v="126" actId="20577"/>
        <pc:sldMkLst>
          <pc:docMk/>
          <pc:sldMk cId="2838124784" sldId="348"/>
        </pc:sldMkLst>
        <pc:spChg chg="mod">
          <ac:chgData name="Roy Folkman" userId="88f34576-c592-4e7e-8f7f-4e868fd84a96" providerId="ADAL" clId="{45D11B17-F517-4CE3-80F6-CEAE123EAF79}" dt="2023-11-29T17:02:20.239" v="126" actId="20577"/>
          <ac:spMkLst>
            <pc:docMk/>
            <pc:sldMk cId="2838124784" sldId="348"/>
            <ac:spMk id="3" creationId="{C0025FA9-5095-8F7D-4AD6-A0997FB29419}"/>
          </ac:spMkLst>
        </pc:spChg>
      </pc:sldChg>
      <pc:sldChg chg="modAnim">
        <pc:chgData name="Roy Folkman" userId="88f34576-c592-4e7e-8f7f-4e868fd84a96" providerId="ADAL" clId="{45D11B17-F517-4CE3-80F6-CEAE123EAF79}" dt="2023-11-29T17:06:56.947" v="131"/>
        <pc:sldMkLst>
          <pc:docMk/>
          <pc:sldMk cId="59525916" sldId="349"/>
        </pc:sldMkLst>
      </pc:sldChg>
      <pc:sldChg chg="modSp mod">
        <pc:chgData name="Roy Folkman" userId="88f34576-c592-4e7e-8f7f-4e868fd84a96" providerId="ADAL" clId="{45D11B17-F517-4CE3-80F6-CEAE123EAF79}" dt="2023-11-29T18:04:43.551" v="146" actId="20577"/>
        <pc:sldMkLst>
          <pc:docMk/>
          <pc:sldMk cId="1240605108" sldId="356"/>
        </pc:sldMkLst>
        <pc:spChg chg="mod">
          <ac:chgData name="Roy Folkman" userId="88f34576-c592-4e7e-8f7f-4e868fd84a96" providerId="ADAL" clId="{45D11B17-F517-4CE3-80F6-CEAE123EAF79}" dt="2023-11-29T18:04:43.551" v="146" actId="20577"/>
          <ac:spMkLst>
            <pc:docMk/>
            <pc:sldMk cId="1240605108" sldId="356"/>
            <ac:spMk id="5" creationId="{29C2097F-5D01-7FB6-B3BA-9C6C3C2EDFEB}"/>
          </ac:spMkLst>
        </pc:spChg>
      </pc:sldChg>
      <pc:sldChg chg="modSp new mod">
        <pc:chgData name="Roy Folkman" userId="88f34576-c592-4e7e-8f7f-4e868fd84a96" providerId="ADAL" clId="{45D11B17-F517-4CE3-80F6-CEAE123EAF79}" dt="2023-11-29T18:14:11.316" v="419" actId="20577"/>
        <pc:sldMkLst>
          <pc:docMk/>
          <pc:sldMk cId="1146069274" sldId="391"/>
        </pc:sldMkLst>
        <pc:spChg chg="mod">
          <ac:chgData name="Roy Folkman" userId="88f34576-c592-4e7e-8f7f-4e868fd84a96" providerId="ADAL" clId="{45D11B17-F517-4CE3-80F6-CEAE123EAF79}" dt="2023-11-29T18:12:25.848" v="172" actId="20577"/>
          <ac:spMkLst>
            <pc:docMk/>
            <pc:sldMk cId="1146069274" sldId="391"/>
            <ac:spMk id="2" creationId="{3B92B4D4-DE5E-23EF-AD44-355694F27ECA}"/>
          </ac:spMkLst>
        </pc:spChg>
        <pc:spChg chg="mod">
          <ac:chgData name="Roy Folkman" userId="88f34576-c592-4e7e-8f7f-4e868fd84a96" providerId="ADAL" clId="{45D11B17-F517-4CE3-80F6-CEAE123EAF79}" dt="2023-11-29T18:14:11.316" v="419" actId="20577"/>
          <ac:spMkLst>
            <pc:docMk/>
            <pc:sldMk cId="1146069274" sldId="391"/>
            <ac:spMk id="3" creationId="{1326D74B-CA4E-91FA-0AB2-C6F99AC2B7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3BA2C87-63D7-4FCA-9C6A-4A084E03DBBF}" type="datetimeFigureOut">
              <a:rPr lang="en-CA" smtClean="0"/>
              <a:t>2023-11-29</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30B3D62-54C5-424C-AB8C-309B37658839}" type="slidenum">
              <a:rPr lang="en-CA" smtClean="0"/>
              <a:t>‹#›</a:t>
            </a:fld>
            <a:endParaRPr lang="en-CA"/>
          </a:p>
        </p:txBody>
      </p:sp>
    </p:spTree>
    <p:extLst>
      <p:ext uri="{BB962C8B-B14F-4D97-AF65-F5344CB8AC3E}">
        <p14:creationId xmlns:p14="http://schemas.microsoft.com/office/powerpoint/2010/main" val="322885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0606-9568-2F3F-FFF7-6F9A733D7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5CD7AEA-882E-C809-2A83-E0604B88B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A67295D-B20A-5AEB-72A9-C9CC6D52AA79}"/>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B8090710-F459-7753-C85E-323924D82B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6F4803-2B7E-9E1F-636D-C80D8AA38A08}"/>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3322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2395-F9BA-B27F-C574-FA0A650ACCA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18CB6A5-E634-C0C0-A172-6145495B6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5F0EF6-8798-F699-070E-40E705A4E8DC}"/>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65E8CC6B-6A1F-FB09-DCAD-BA87887DB5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C6C67B-ABB5-3C21-6633-4AE4869C3F39}"/>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200809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CEEA61-8C80-F295-56BF-DFB43410ED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4A5D096-0010-8CF0-81A2-26F835551D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405D56-263A-00A1-4310-F138D2EC1696}"/>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07ED5040-2154-7DC9-6773-34C9C50C0A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DDBAD91-1347-8098-6FE2-B41E0B3C3997}"/>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32041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E8A3CC-C123-8306-4E82-B5F42079C9E3}"/>
              </a:ext>
            </a:extLst>
          </p:cNvPr>
          <p:cNvSpPr/>
          <p:nvPr userDrawn="1"/>
        </p:nvSpPr>
        <p:spPr>
          <a:xfrm>
            <a:off x="0" y="0"/>
            <a:ext cx="12192000" cy="6858000"/>
          </a:xfrm>
          <a:prstGeom prst="rect">
            <a:avLst/>
          </a:prstGeom>
          <a:gradFill flip="none" rotWithShape="1">
            <a:gsLst>
              <a:gs pos="0">
                <a:schemeClr val="accent1">
                  <a:lumMod val="40000"/>
                  <a:lumOff val="60000"/>
                  <a:alpha val="10226"/>
                </a:schemeClr>
              </a:gs>
              <a:gs pos="45000">
                <a:srgbClr val="014075">
                  <a:alpha val="50196"/>
                </a:srgbClr>
              </a:gs>
              <a:gs pos="99000">
                <a:srgbClr val="06213A"/>
              </a:gs>
            </a:gsLst>
            <a:path path="circle">
              <a:fillToRect l="50000" t="130000" r="50000" b="-3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490606-9568-2F3F-FFF7-6F9A733D7E56}"/>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B5CD7AEA-882E-C809-2A83-E0604B88B08B}"/>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A67295D-B20A-5AEB-72A9-C9CC6D52AA79}"/>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B8090710-F459-7753-C85E-323924D82B9B}"/>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78734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0606-9568-2F3F-FFF7-6F9A733D7E56}"/>
              </a:ext>
            </a:extLst>
          </p:cNvPr>
          <p:cNvSpPr>
            <a:spLocks noGrp="1"/>
          </p:cNvSpPr>
          <p:nvPr>
            <p:ph type="ctrTitle"/>
          </p:nvPr>
        </p:nvSpPr>
        <p:spPr>
          <a:xfrm>
            <a:off x="1524000" y="1122363"/>
            <a:ext cx="9144000" cy="2387600"/>
          </a:xfrm>
        </p:spPr>
        <p:txBody>
          <a:bodyPr wrap="square" anchor="ctr" anchorCtr="0">
            <a:noAutofit/>
          </a:bodyPr>
          <a:lstStyle>
            <a:lvl1pPr algn="ctr">
              <a:defRPr sz="60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B5CD7AEA-882E-C809-2A83-E0604B88B08B}"/>
              </a:ext>
            </a:extLst>
          </p:cNvPr>
          <p:cNvSpPr>
            <a:spLocks noGrp="1"/>
          </p:cNvSpPr>
          <p:nvPr>
            <p:ph type="subTitle" idx="1"/>
          </p:nvPr>
        </p:nvSpPr>
        <p:spPr>
          <a:xfrm>
            <a:off x="3962339" y="3602038"/>
            <a:ext cx="4267322" cy="424732"/>
          </a:xfrm>
        </p:spPr>
        <p:txBody>
          <a:bodyPr wrap="square">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pic>
        <p:nvPicPr>
          <p:cNvPr id="8" name="Picture 7" descr="Blue letters on a black background&#10;&#10;Description automatically generated">
            <a:extLst>
              <a:ext uri="{FF2B5EF4-FFF2-40B4-BE49-F238E27FC236}">
                <a16:creationId xmlns:a16="http://schemas.microsoft.com/office/drawing/2014/main" id="{8014AA02-D2A0-814E-7DCF-FD6D5760A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8275" y="6114158"/>
            <a:ext cx="2981324" cy="605729"/>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A79CAE1C-A176-F333-087E-9B4E5E13EF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588" y="6010275"/>
            <a:ext cx="2157412" cy="719137"/>
          </a:xfrm>
          <a:prstGeom prst="rect">
            <a:avLst/>
          </a:prstGeom>
        </p:spPr>
      </p:pic>
    </p:spTree>
    <p:extLst>
      <p:ext uri="{BB962C8B-B14F-4D97-AF65-F5344CB8AC3E}">
        <p14:creationId xmlns:p14="http://schemas.microsoft.com/office/powerpoint/2010/main" val="402334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BCED0-D93F-52DC-DA02-60719029A3ED}"/>
              </a:ext>
            </a:extLst>
          </p:cNvPr>
          <p:cNvSpPr/>
          <p:nvPr userDrawn="1"/>
        </p:nvSpPr>
        <p:spPr>
          <a:xfrm>
            <a:off x="0" y="0"/>
            <a:ext cx="12192000" cy="6858000"/>
          </a:xfrm>
          <a:prstGeom prst="rect">
            <a:avLst/>
          </a:prstGeom>
          <a:gradFill flip="none" rotWithShape="1">
            <a:gsLst>
              <a:gs pos="0">
                <a:schemeClr val="accent1">
                  <a:lumMod val="40000"/>
                  <a:lumOff val="60000"/>
                  <a:alpha val="10226"/>
                </a:schemeClr>
              </a:gs>
              <a:gs pos="45000">
                <a:srgbClr val="014075">
                  <a:alpha val="50196"/>
                </a:srgbClr>
              </a:gs>
              <a:gs pos="99000">
                <a:srgbClr val="06213A"/>
              </a:gs>
            </a:gsLst>
            <a:path path="circle">
              <a:fillToRect l="50000" t="130000" r="50000" b="-3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gonal Stripe 5">
            <a:extLst>
              <a:ext uri="{FF2B5EF4-FFF2-40B4-BE49-F238E27FC236}">
                <a16:creationId xmlns:a16="http://schemas.microsoft.com/office/drawing/2014/main" id="{D07D3B72-BE79-048E-016C-96500D53B07A}"/>
              </a:ext>
            </a:extLst>
          </p:cNvPr>
          <p:cNvSpPr/>
          <p:nvPr userDrawn="1"/>
        </p:nvSpPr>
        <p:spPr>
          <a:xfrm>
            <a:off x="0" y="0"/>
            <a:ext cx="4291584" cy="3267456"/>
          </a:xfrm>
          <a:prstGeom prst="diagStripe">
            <a:avLst/>
          </a:prstGeom>
          <a:solidFill>
            <a:schemeClr val="accent1">
              <a:alpha val="1475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a:extLst>
              <a:ext uri="{FF2B5EF4-FFF2-40B4-BE49-F238E27FC236}">
                <a16:creationId xmlns:a16="http://schemas.microsoft.com/office/drawing/2014/main" id="{7150840E-7944-900C-8233-A8876C6C40FB}"/>
              </a:ext>
            </a:extLst>
          </p:cNvPr>
          <p:cNvSpPr/>
          <p:nvPr userDrawn="1"/>
        </p:nvSpPr>
        <p:spPr>
          <a:xfrm flipH="1" flipV="1">
            <a:off x="9485376" y="4578096"/>
            <a:ext cx="2706624" cy="2279904"/>
          </a:xfrm>
          <a:prstGeom prst="halfFrame">
            <a:avLst/>
          </a:prstGeom>
          <a:solidFill>
            <a:schemeClr val="accent1">
              <a:alpha val="147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8785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56B7-C310-9CC5-5D86-A55CFB4E33B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A025325-0BD4-682E-ECD3-F8F13D0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DA588AB-4305-9E25-EBF2-AD2F747A297C}"/>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F6D66532-C46A-9660-DC1C-BB898A0C964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47851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843B-EC74-4255-8B74-E714730BC8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F1E59A9-B4DB-7470-5B51-7A36C66C92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D3515-51BB-1CB2-05AB-82E9FB1BE220}"/>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F138E91B-AE8F-3D03-048A-D215C1AE13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E9AFE1-81B9-3E3F-8374-908A6887C787}"/>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36766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89CE-B15C-D797-3111-464831F1F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F4B142-9592-7CFC-90FF-5BFBD2773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12B0556-1B96-AE96-702B-D6A37DDA0C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1A0415-6314-5204-A83A-D5676352CD01}"/>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2F0563CA-8D7C-2179-62DD-AA0A9ADA1A8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64C177-45E3-C2F0-5E37-3F9210DF8670}"/>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42375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AECA-0206-6AD4-84B7-A27D371A98D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8B1D80-248E-8A78-ADE5-E1F7A019A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817B14-E4F9-1A5F-1229-B7681EF1C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59C9657-9C64-8E0C-1E7E-4D1E3AD7C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E62D24-23A2-73F0-748A-DE93398AC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CC71C5F-38FE-C36E-9621-593000430C8B}"/>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8" name="Footer Placeholder 7">
            <a:extLst>
              <a:ext uri="{FF2B5EF4-FFF2-40B4-BE49-F238E27FC236}">
                <a16:creationId xmlns:a16="http://schemas.microsoft.com/office/drawing/2014/main" id="{CE16739D-AEC4-E6DA-2344-8B902F229AC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AEB95F3-C9E8-8DB3-AF64-FB528073F916}"/>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16391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A003-30FD-13F2-DCDC-C1C8A26A63D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F8220CD-364A-CE5C-C4ED-A0571950CB66}"/>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4" name="Footer Placeholder 3">
            <a:extLst>
              <a:ext uri="{FF2B5EF4-FFF2-40B4-BE49-F238E27FC236}">
                <a16:creationId xmlns:a16="http://schemas.microsoft.com/office/drawing/2014/main" id="{45F94BF9-DBE0-4A7D-146C-E588E9ABC0C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9C4EBEF-A701-EC02-50CC-4E459CAA4E58}"/>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60924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56B7-C310-9CC5-5D86-A55CFB4E33B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A025325-0BD4-682E-ECD3-F8F13D0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DA588AB-4305-9E25-EBF2-AD2F747A297C}"/>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F6D66532-C46A-9660-DC1C-BB898A0C96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46F256-7F0E-0A25-9F6E-A52F209F6A61}"/>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1516686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4DCF-7C1D-2B81-F648-79B837D29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86316F8-C43B-7003-43CF-633947A874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834B4FF-51E6-C265-6407-092AD2C10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3D1A1-9CE7-78A2-D48E-DEAA134E5EDD}"/>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928523CE-058A-0CBF-DD1B-63F4D04164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6B54E6-6261-D085-06FF-71F608C4903B}"/>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352804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6BA2-52BF-2A68-06C1-C47C4B357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28A246D-ADDB-41D1-460F-08E517172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08B5918-DD72-1BE0-2B5B-2BA3D3AD9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F03A7-A8AE-CD8B-8ADF-4431966988C5}"/>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60475AC0-5510-92B9-DCC6-70EF8ABE82B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92EA75F-B491-6F26-6F90-9FF68214FE1C}"/>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116567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2395-F9BA-B27F-C574-FA0A650ACCA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18CB6A5-E634-C0C0-A172-6145495B6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5F0EF6-8798-F699-070E-40E705A4E8DC}"/>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65E8CC6B-6A1F-FB09-DCAD-BA87887DB5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C6C67B-ABB5-3C21-6633-4AE4869C3F39}"/>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9032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CEEA61-8C80-F295-56BF-DFB43410ED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4A5D096-0010-8CF0-81A2-26F835551D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405D56-263A-00A1-4310-F138D2EC1696}"/>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07ED5040-2154-7DC9-6773-34C9C50C0A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DDBAD91-1347-8098-6FE2-B41E0B3C3997}"/>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21844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843B-EC74-4255-8B74-E714730BC8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F1E59A9-B4DB-7470-5B51-7A36C66C92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D3515-51BB-1CB2-05AB-82E9FB1BE220}"/>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F138E91B-AE8F-3D03-048A-D215C1AE13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E9AFE1-81B9-3E3F-8374-908A6887C787}"/>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418139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89CE-B15C-D797-3111-464831F1F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F4B142-9592-7CFC-90FF-5BFBD2773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12B0556-1B96-AE96-702B-D6A37DDA0C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1A0415-6314-5204-A83A-D5676352CD01}"/>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2F0563CA-8D7C-2179-62DD-AA0A9ADA1A8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64C177-45E3-C2F0-5E37-3F9210DF8670}"/>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29849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AECA-0206-6AD4-84B7-A27D371A98D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8B1D80-248E-8A78-ADE5-E1F7A019A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817B14-E4F9-1A5F-1229-B7681EF1C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59C9657-9C64-8E0C-1E7E-4D1E3AD7C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E62D24-23A2-73F0-748A-DE93398AC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CC71C5F-38FE-C36E-9621-593000430C8B}"/>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8" name="Footer Placeholder 7">
            <a:extLst>
              <a:ext uri="{FF2B5EF4-FFF2-40B4-BE49-F238E27FC236}">
                <a16:creationId xmlns:a16="http://schemas.microsoft.com/office/drawing/2014/main" id="{CE16739D-AEC4-E6DA-2344-8B902F229AC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AEB95F3-C9E8-8DB3-AF64-FB528073F916}"/>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14872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A003-30FD-13F2-DCDC-C1C8A26A63D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F8220CD-364A-CE5C-C4ED-A0571950CB66}"/>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4" name="Footer Placeholder 3">
            <a:extLst>
              <a:ext uri="{FF2B5EF4-FFF2-40B4-BE49-F238E27FC236}">
                <a16:creationId xmlns:a16="http://schemas.microsoft.com/office/drawing/2014/main" id="{45F94BF9-DBE0-4A7D-146C-E588E9ABC0C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9C4EBEF-A701-EC02-50CC-4E459CAA4E58}"/>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275711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6206C-158A-4B8C-F1F3-1A1DBCA98BC7}"/>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3" name="Footer Placeholder 2">
            <a:extLst>
              <a:ext uri="{FF2B5EF4-FFF2-40B4-BE49-F238E27FC236}">
                <a16:creationId xmlns:a16="http://schemas.microsoft.com/office/drawing/2014/main" id="{95649581-B2D9-FD89-9112-0FF863310E2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BED02D3-A20A-ECDB-F6D7-0AC370103B30}"/>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181125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4DCF-7C1D-2B81-F648-79B837D29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86316F8-C43B-7003-43CF-633947A874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834B4FF-51E6-C265-6407-092AD2C10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3D1A1-9CE7-78A2-D48E-DEAA134E5EDD}"/>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928523CE-058A-0CBF-DD1B-63F4D04164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6B54E6-6261-D085-06FF-71F608C4903B}"/>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227739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6BA2-52BF-2A68-06C1-C47C4B357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28A246D-ADDB-41D1-460F-08E517172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08B5918-DD72-1BE0-2B5B-2BA3D3AD9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F03A7-A8AE-CD8B-8ADF-4431966988C5}"/>
              </a:ext>
            </a:extLst>
          </p:cNvPr>
          <p:cNvSpPr>
            <a:spLocks noGrp="1"/>
          </p:cNvSpPr>
          <p:nvPr>
            <p:ph type="dt" sz="half" idx="10"/>
          </p:nvPr>
        </p:nvSpPr>
        <p:spPr/>
        <p:txBody>
          <a:bodyPr/>
          <a:lstStyle/>
          <a:p>
            <a:fld id="{FABE795D-00E6-4568-A54B-6BDAE32E5E15}" type="datetimeFigureOut">
              <a:rPr lang="en-CA" smtClean="0"/>
              <a:t>2023-11-29</a:t>
            </a:fld>
            <a:endParaRPr lang="en-CA"/>
          </a:p>
        </p:txBody>
      </p:sp>
      <p:sp>
        <p:nvSpPr>
          <p:cNvPr id="6" name="Footer Placeholder 5">
            <a:extLst>
              <a:ext uri="{FF2B5EF4-FFF2-40B4-BE49-F238E27FC236}">
                <a16:creationId xmlns:a16="http://schemas.microsoft.com/office/drawing/2014/main" id="{60475AC0-5510-92B9-DCC6-70EF8ABE82B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92EA75F-B491-6F26-6F90-9FF68214FE1C}"/>
              </a:ext>
            </a:extLst>
          </p:cNvPr>
          <p:cNvSpPr>
            <a:spLocks noGrp="1"/>
          </p:cNvSpPr>
          <p:nvPr>
            <p:ph type="sldNum" sz="quarter" idx="12"/>
          </p:nvPr>
        </p:nvSpPr>
        <p:spPr/>
        <p:txBody>
          <a:bodyPr/>
          <a:lstStyle/>
          <a:p>
            <a:fld id="{B54ECBF0-1D67-4269-B912-17E7E019DB2E}" type="slidenum">
              <a:rPr lang="en-CA" smtClean="0"/>
              <a:t>‹#›</a:t>
            </a:fld>
            <a:endParaRPr lang="en-CA"/>
          </a:p>
        </p:txBody>
      </p:sp>
    </p:spTree>
    <p:extLst>
      <p:ext uri="{BB962C8B-B14F-4D97-AF65-F5344CB8AC3E}">
        <p14:creationId xmlns:p14="http://schemas.microsoft.com/office/powerpoint/2010/main" val="323030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668B3-7E6C-F15D-BFC5-B5A6BB883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9B88B69-3970-3CD3-E364-F71EF9593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26D3689-D323-F92A-3A4A-69E6099E8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DF15820A-457E-47D9-334F-4FCB81A6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213875E-D26A-2A3D-3C67-A2D7FC562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ECBF0-1D67-4269-B912-17E7E019DB2E}" type="slidenum">
              <a:rPr lang="en-CA" smtClean="0"/>
              <a:t>‹#›</a:t>
            </a:fld>
            <a:endParaRPr lang="en-CA"/>
          </a:p>
        </p:txBody>
      </p:sp>
    </p:spTree>
    <p:extLst>
      <p:ext uri="{BB962C8B-B14F-4D97-AF65-F5344CB8AC3E}">
        <p14:creationId xmlns:p14="http://schemas.microsoft.com/office/powerpoint/2010/main" val="3574405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668B3-7E6C-F15D-BFC5-B5A6BB883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9B88B69-3970-3CD3-E364-F71EF9593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26D3689-D323-F92A-3A4A-69E6099E8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E795D-00E6-4568-A54B-6BDAE32E5E15}" type="datetimeFigureOut">
              <a:rPr lang="en-CA" smtClean="0"/>
              <a:t>2023-11-29</a:t>
            </a:fld>
            <a:endParaRPr lang="en-CA"/>
          </a:p>
        </p:txBody>
      </p:sp>
      <p:sp>
        <p:nvSpPr>
          <p:cNvPr id="5" name="Footer Placeholder 4">
            <a:extLst>
              <a:ext uri="{FF2B5EF4-FFF2-40B4-BE49-F238E27FC236}">
                <a16:creationId xmlns:a16="http://schemas.microsoft.com/office/drawing/2014/main" id="{DF15820A-457E-47D9-334F-4FCB81A61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213875E-D26A-2A3D-3C67-A2D7FC562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ECBF0-1D67-4269-B912-17E7E019DB2E}" type="slidenum">
              <a:rPr lang="en-CA" smtClean="0"/>
              <a:t>‹#›</a:t>
            </a:fld>
            <a:endParaRPr lang="en-CA"/>
          </a:p>
        </p:txBody>
      </p:sp>
    </p:spTree>
    <p:extLst>
      <p:ext uri="{BB962C8B-B14F-4D97-AF65-F5344CB8AC3E}">
        <p14:creationId xmlns:p14="http://schemas.microsoft.com/office/powerpoint/2010/main" val="3455342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sv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png"/><Relationship Id="rId3" Type="http://schemas.openxmlformats.org/officeDocument/2006/relationships/image" Target="../media/image35.svg"/><Relationship Id="rId7" Type="http://schemas.openxmlformats.org/officeDocument/2006/relationships/image" Target="../media/image29.svg"/><Relationship Id="rId12"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9.svg"/><Relationship Id="rId5" Type="http://schemas.openxmlformats.org/officeDocument/2006/relationships/image" Target="../media/image31.sv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svg"/><Relationship Id="rId7" Type="http://schemas.openxmlformats.org/officeDocument/2006/relationships/image" Target="../media/image29.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svg"/><Relationship Id="rId7" Type="http://schemas.openxmlformats.org/officeDocument/2006/relationships/image" Target="../media/image2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JPG"/><Relationship Id="rId7" Type="http://schemas.openxmlformats.org/officeDocument/2006/relationships/image" Target="../media/image4.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mailto:roy.folkman@cinesys.io"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mailto:roy.folkman@cinesys.io"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26B4A-6DDC-EF48-2F01-7E68EDAE6A5A}"/>
              </a:ext>
            </a:extLst>
          </p:cNvPr>
          <p:cNvSpPr txBox="1"/>
          <p:nvPr/>
        </p:nvSpPr>
        <p:spPr>
          <a:xfrm>
            <a:off x="225552" y="490652"/>
            <a:ext cx="1174089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How Will AI Change the Media Industry?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Roy Folkman – CineSys.io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(Human Presenter)</a:t>
            </a:r>
            <a:endParaRPr kumimoji="0" lang="en-CA"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9C190C5B-71B1-6AAE-754A-3DC09051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pic>
        <p:nvPicPr>
          <p:cNvPr id="6" name="Picture 5" descr="A black background with white letters&#10;&#10;Description automatically generated">
            <a:extLst>
              <a:ext uri="{FF2B5EF4-FFF2-40B4-BE49-F238E27FC236}">
                <a16:creationId xmlns:a16="http://schemas.microsoft.com/office/drawing/2014/main" id="{B37087BB-A99B-61EB-FF59-BB66062B2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spTree>
    <p:extLst>
      <p:ext uri="{BB962C8B-B14F-4D97-AF65-F5344CB8AC3E}">
        <p14:creationId xmlns:p14="http://schemas.microsoft.com/office/powerpoint/2010/main" val="34551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ain on the tracks with boxes on the side&#10;&#10;Description automatically generated">
            <a:extLst>
              <a:ext uri="{FF2B5EF4-FFF2-40B4-BE49-F238E27FC236}">
                <a16:creationId xmlns:a16="http://schemas.microsoft.com/office/drawing/2014/main" id="{1E98F6D3-E1DF-219E-8363-AC40BD221428}"/>
              </a:ext>
            </a:extLst>
          </p:cNvPr>
          <p:cNvPicPr>
            <a:picLocks noChangeAspect="1"/>
          </p:cNvPicPr>
          <p:nvPr/>
        </p:nvPicPr>
        <p:blipFill rotWithShape="1">
          <a:blip r:embed="rId2">
            <a:extLst>
              <a:ext uri="{28A0092B-C50C-407E-A947-70E740481C1C}">
                <a14:useLocalDpi xmlns:a14="http://schemas.microsoft.com/office/drawing/2010/main" val="0"/>
              </a:ext>
            </a:extLst>
          </a:blip>
          <a:srcRect t="17893" b="25857"/>
          <a:stretch/>
        </p:blipFill>
        <p:spPr>
          <a:xfrm>
            <a:off x="21" y="0"/>
            <a:ext cx="12191979" cy="6858000"/>
          </a:xfrm>
          <a:prstGeom prst="rect">
            <a:avLst/>
          </a:prstGeom>
        </p:spPr>
      </p:pic>
      <p:grpSp>
        <p:nvGrpSpPr>
          <p:cNvPr id="8" name="Group 7">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9" name="Rectangle 8">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background with white letters&#10;&#10;Description automatically generated">
            <a:extLst>
              <a:ext uri="{FF2B5EF4-FFF2-40B4-BE49-F238E27FC236}">
                <a16:creationId xmlns:a16="http://schemas.microsoft.com/office/drawing/2014/main" id="{FA2E1B7F-F3D8-E46F-DA4E-C91F613B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46F7E1F3-1C99-ADA9-86D3-A9DD76F7F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2" name="Rectangle: Rounded Corners 11">
            <a:extLst>
              <a:ext uri="{FF2B5EF4-FFF2-40B4-BE49-F238E27FC236}">
                <a16:creationId xmlns:a16="http://schemas.microsoft.com/office/drawing/2014/main" id="{9D5650C4-6825-EC9D-82ED-956CD1838B0E}"/>
              </a:ext>
            </a:extLst>
          </p:cNvPr>
          <p:cNvSpPr/>
          <p:nvPr/>
        </p:nvSpPr>
        <p:spPr>
          <a:xfrm>
            <a:off x="2143127" y="985838"/>
            <a:ext cx="7662861" cy="1452562"/>
          </a:xfrm>
          <a:prstGeom prst="roundRect">
            <a:avLst/>
          </a:prstGeom>
          <a:solidFill>
            <a:schemeClr val="tx1"/>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E088840F-31EB-5FCD-A126-993F74A5A24A}"/>
              </a:ext>
            </a:extLst>
          </p:cNvPr>
          <p:cNvSpPr txBox="1"/>
          <p:nvPr/>
        </p:nvSpPr>
        <p:spPr>
          <a:xfrm>
            <a:off x="2671763" y="1066800"/>
            <a:ext cx="7134225" cy="1200329"/>
          </a:xfrm>
          <a:prstGeom prst="rect">
            <a:avLst/>
          </a:prstGeom>
          <a:noFill/>
        </p:spPr>
        <p:txBody>
          <a:bodyPr wrap="square" rtlCol="0">
            <a:spAutoFit/>
          </a:bodyPr>
          <a:lstStyle/>
          <a:p>
            <a:r>
              <a:rPr lang="en-US" sz="7200" dirty="0">
                <a:solidFill>
                  <a:schemeClr val="bg1"/>
                </a:solidFill>
                <a:effectLst>
                  <a:glow>
                    <a:schemeClr val="tx1"/>
                  </a:glow>
                </a:effectLst>
              </a:rPr>
              <a:t>Cautionary Voices</a:t>
            </a:r>
            <a:endParaRPr lang="en-CA" sz="7200" dirty="0">
              <a:solidFill>
                <a:schemeClr val="bg1"/>
              </a:solidFill>
              <a:effectLst>
                <a:glow>
                  <a:schemeClr val="tx1"/>
                </a:glow>
              </a:effectLst>
            </a:endParaRPr>
          </a:p>
        </p:txBody>
      </p:sp>
    </p:spTree>
    <p:extLst>
      <p:ext uri="{BB962C8B-B14F-4D97-AF65-F5344CB8AC3E}">
        <p14:creationId xmlns:p14="http://schemas.microsoft.com/office/powerpoint/2010/main" val="117426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text on a white background&#10;&#10;Description automatically generated">
            <a:extLst>
              <a:ext uri="{FF2B5EF4-FFF2-40B4-BE49-F238E27FC236}">
                <a16:creationId xmlns:a16="http://schemas.microsoft.com/office/drawing/2014/main" id="{BFE00865-EF5D-33E7-70C9-06485E2CB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1" y="642937"/>
            <a:ext cx="10177463" cy="2428875"/>
          </a:xfrm>
          <a:prstGeom prst="rect">
            <a:avLst/>
          </a:prstGeom>
        </p:spPr>
      </p:pic>
      <p:sp>
        <p:nvSpPr>
          <p:cNvPr id="4" name="TextBox 3">
            <a:extLst>
              <a:ext uri="{FF2B5EF4-FFF2-40B4-BE49-F238E27FC236}">
                <a16:creationId xmlns:a16="http://schemas.microsoft.com/office/drawing/2014/main" id="{5C5D6C15-435C-AB1D-428D-C4B7398D1A2D}"/>
              </a:ext>
            </a:extLst>
          </p:cNvPr>
          <p:cNvSpPr txBox="1"/>
          <p:nvPr/>
        </p:nvSpPr>
        <p:spPr>
          <a:xfrm>
            <a:off x="4009654" y="2748646"/>
            <a:ext cx="7572375" cy="646331"/>
          </a:xfrm>
          <a:prstGeom prst="rect">
            <a:avLst/>
          </a:prstGeom>
          <a:noFill/>
        </p:spPr>
        <p:txBody>
          <a:bodyPr wrap="square" rtlCol="0">
            <a:spAutoFit/>
          </a:bodyPr>
          <a:lstStyle/>
          <a:p>
            <a:r>
              <a:rPr lang="en-US" dirty="0"/>
              <a:t>“Mitigating the risk of extinction from AI should be a global priority alongside other societal-scale risks such as pandemics and nuclear war,”</a:t>
            </a:r>
            <a:endParaRPr lang="en-CA" dirty="0"/>
          </a:p>
        </p:txBody>
      </p:sp>
      <p:sp>
        <p:nvSpPr>
          <p:cNvPr id="5" name="TextBox 4">
            <a:extLst>
              <a:ext uri="{FF2B5EF4-FFF2-40B4-BE49-F238E27FC236}">
                <a16:creationId xmlns:a16="http://schemas.microsoft.com/office/drawing/2014/main" id="{FDFC944D-7553-F28B-7923-237716F0FFFF}"/>
              </a:ext>
            </a:extLst>
          </p:cNvPr>
          <p:cNvSpPr txBox="1"/>
          <p:nvPr/>
        </p:nvSpPr>
        <p:spPr>
          <a:xfrm>
            <a:off x="133557" y="3429000"/>
            <a:ext cx="7005637" cy="1508105"/>
          </a:xfrm>
          <a:prstGeom prst="rect">
            <a:avLst/>
          </a:prstGeom>
          <a:noFill/>
        </p:spPr>
        <p:txBody>
          <a:bodyPr wrap="square" rtlCol="0">
            <a:spAutoFit/>
          </a:bodyPr>
          <a:lstStyle/>
          <a:p>
            <a:r>
              <a:rPr lang="en-US" sz="2000" dirty="0"/>
              <a:t>Open Letter Signed by 350 Researchers and Executives Including:</a:t>
            </a:r>
          </a:p>
          <a:p>
            <a:r>
              <a:rPr lang="en-US" dirty="0"/>
              <a:t>Sam Altman – CEO, OpenAI</a:t>
            </a:r>
          </a:p>
          <a:p>
            <a:r>
              <a:rPr lang="en-US" dirty="0" err="1"/>
              <a:t>Demis</a:t>
            </a:r>
            <a:r>
              <a:rPr lang="en-US" dirty="0"/>
              <a:t> Hassabis and James Manyika – Google Senior AI Executives</a:t>
            </a:r>
          </a:p>
          <a:p>
            <a:r>
              <a:rPr lang="en-US" dirty="0"/>
              <a:t>Kevin Scott – Chief Technology Officer, Microsoft</a:t>
            </a:r>
          </a:p>
          <a:p>
            <a:r>
              <a:rPr lang="en-US" dirty="0"/>
              <a:t>Eric Horvitz – Chief Science Officer, Microsoft</a:t>
            </a:r>
            <a:endParaRPr lang="en-CA" dirty="0"/>
          </a:p>
        </p:txBody>
      </p:sp>
      <p:pic>
        <p:nvPicPr>
          <p:cNvPr id="7" name="Picture 6" descr="A black text on a white background&#10;&#10;Description automatically generated">
            <a:extLst>
              <a:ext uri="{FF2B5EF4-FFF2-40B4-BE49-F238E27FC236}">
                <a16:creationId xmlns:a16="http://schemas.microsoft.com/office/drawing/2014/main" id="{79C2F292-8297-7EB3-4991-57ED5B3A6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075" y="239822"/>
            <a:ext cx="2000250" cy="514350"/>
          </a:xfrm>
          <a:prstGeom prst="rect">
            <a:avLst/>
          </a:prstGeom>
        </p:spPr>
      </p:pic>
      <p:sp>
        <p:nvSpPr>
          <p:cNvPr id="6" name="TextBox 5">
            <a:extLst>
              <a:ext uri="{FF2B5EF4-FFF2-40B4-BE49-F238E27FC236}">
                <a16:creationId xmlns:a16="http://schemas.microsoft.com/office/drawing/2014/main" id="{4CD5EF5B-1AD7-4952-91E0-6C76B55EFC6C}"/>
              </a:ext>
            </a:extLst>
          </p:cNvPr>
          <p:cNvSpPr txBox="1"/>
          <p:nvPr/>
        </p:nvSpPr>
        <p:spPr>
          <a:xfrm>
            <a:off x="7227736" y="4651513"/>
            <a:ext cx="4408998" cy="923330"/>
          </a:xfrm>
          <a:prstGeom prst="rect">
            <a:avLst/>
          </a:prstGeom>
          <a:noFill/>
        </p:spPr>
        <p:txBody>
          <a:bodyPr wrap="square" rtlCol="0">
            <a:spAutoFit/>
          </a:bodyPr>
          <a:lstStyle/>
          <a:p>
            <a:r>
              <a:rPr lang="en-US" dirty="0"/>
              <a:t>Existential Risk to Humanity:  Alan Turing, Elon Musk, Sam Atman, Bill Gates, Stephen Hawking, Geoffrey Hinton</a:t>
            </a:r>
            <a:endParaRPr lang="en-CA" dirty="0"/>
          </a:p>
        </p:txBody>
      </p:sp>
      <p:pic>
        <p:nvPicPr>
          <p:cNvPr id="11" name="Picture 10" descr="Blue letters on a black background&#10;&#10;Description automatically generated">
            <a:extLst>
              <a:ext uri="{FF2B5EF4-FFF2-40B4-BE49-F238E27FC236}">
                <a16:creationId xmlns:a16="http://schemas.microsoft.com/office/drawing/2014/main" id="{DFEC3EF4-6187-8DB9-A554-2B5438BE9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2" name="Rectangle: Rounded Corners 11">
            <a:extLst>
              <a:ext uri="{FF2B5EF4-FFF2-40B4-BE49-F238E27FC236}">
                <a16:creationId xmlns:a16="http://schemas.microsoft.com/office/drawing/2014/main" id="{E125E13F-2585-EDDE-CCBF-FB90674C6971}"/>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CF643264-0156-3113-3FDD-BF5EB6568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17417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site&#10;&#10;Description automatically generated">
            <a:extLst>
              <a:ext uri="{FF2B5EF4-FFF2-40B4-BE49-F238E27FC236}">
                <a16:creationId xmlns:a16="http://schemas.microsoft.com/office/drawing/2014/main" id="{C64EAE22-1444-5600-5253-CCA92AA8A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039" y="582268"/>
            <a:ext cx="8465127" cy="2327910"/>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07CD20D7-6851-B3B7-D5AF-85931F0CC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537" y="3631882"/>
            <a:ext cx="6900863" cy="1971675"/>
          </a:xfrm>
          <a:prstGeom prst="rect">
            <a:avLst/>
          </a:prstGeom>
        </p:spPr>
      </p:pic>
      <p:pic>
        <p:nvPicPr>
          <p:cNvPr id="6" name="Picture 5" descr="A black background with white letters&#10;&#10;Description automatically generated">
            <a:extLst>
              <a:ext uri="{FF2B5EF4-FFF2-40B4-BE49-F238E27FC236}">
                <a16:creationId xmlns:a16="http://schemas.microsoft.com/office/drawing/2014/main" id="{EFA3C428-EA92-F658-297D-162F145DE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9DB0B2A2-A01A-49FC-48AC-429D0397D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67309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one with writing on it&#10;&#10;Description automatically generated">
            <a:extLst>
              <a:ext uri="{FF2B5EF4-FFF2-40B4-BE49-F238E27FC236}">
                <a16:creationId xmlns:a16="http://schemas.microsoft.com/office/drawing/2014/main" id="{D9A92515-8D0E-C8B8-067C-9D7F60875670}"/>
              </a:ext>
            </a:extLst>
          </p:cNvPr>
          <p:cNvPicPr>
            <a:picLocks noChangeAspect="1"/>
          </p:cNvPicPr>
          <p:nvPr/>
        </p:nvPicPr>
        <p:blipFill rotWithShape="1">
          <a:blip r:embed="rId2">
            <a:extLst>
              <a:ext uri="{28A0092B-C50C-407E-A947-70E740481C1C}">
                <a14:useLocalDpi xmlns:a14="http://schemas.microsoft.com/office/drawing/2010/main" val="0"/>
              </a:ext>
            </a:extLst>
          </a:blip>
          <a:srcRect t="40445" b="3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CCC905A-4DB1-FB40-1ECF-447C94B24AB2}"/>
              </a:ext>
            </a:extLst>
          </p:cNvPr>
          <p:cNvSpPr txBox="1"/>
          <p:nvPr/>
        </p:nvSpPr>
        <p:spPr>
          <a:xfrm>
            <a:off x="1195388" y="1266825"/>
            <a:ext cx="10182225" cy="2123658"/>
          </a:xfrm>
          <a:prstGeom prst="rect">
            <a:avLst/>
          </a:prstGeom>
          <a:noFill/>
        </p:spPr>
        <p:txBody>
          <a:bodyPr wrap="square" rtlCol="0">
            <a:spAutoFit/>
          </a:bodyPr>
          <a:lstStyle/>
          <a:p>
            <a:r>
              <a:rPr lang="en-US" sz="6600" dirty="0">
                <a:solidFill>
                  <a:schemeClr val="bg1"/>
                </a:solidFill>
                <a:effectLst>
                  <a:glow rad="469900">
                    <a:schemeClr val="tx1"/>
                  </a:glow>
                </a:effectLst>
              </a:rPr>
              <a:t>AI Safety</a:t>
            </a:r>
          </a:p>
          <a:p>
            <a:r>
              <a:rPr lang="en-US" sz="6600" dirty="0">
                <a:solidFill>
                  <a:schemeClr val="bg1"/>
                </a:solidFill>
                <a:effectLst>
                  <a:glow rad="469900">
                    <a:schemeClr val="tx1"/>
                  </a:glow>
                </a:effectLst>
              </a:rPr>
              <a:t>Mechanistic Interpretability</a:t>
            </a:r>
            <a:endParaRPr lang="en-CA" sz="6600" dirty="0">
              <a:solidFill>
                <a:schemeClr val="bg1"/>
              </a:solidFill>
              <a:effectLst>
                <a:glow rad="469900">
                  <a:schemeClr val="tx1"/>
                </a:glow>
              </a:effectLst>
            </a:endParaRPr>
          </a:p>
        </p:txBody>
      </p:sp>
      <p:sp>
        <p:nvSpPr>
          <p:cNvPr id="7" name="TextBox 6">
            <a:extLst>
              <a:ext uri="{FF2B5EF4-FFF2-40B4-BE49-F238E27FC236}">
                <a16:creationId xmlns:a16="http://schemas.microsoft.com/office/drawing/2014/main" id="{E0E66E6B-4DED-FB6F-36D6-C3E40D4B3F89}"/>
              </a:ext>
            </a:extLst>
          </p:cNvPr>
          <p:cNvSpPr txBox="1"/>
          <p:nvPr/>
        </p:nvSpPr>
        <p:spPr>
          <a:xfrm>
            <a:off x="6618997" y="3812635"/>
            <a:ext cx="4014786" cy="1077218"/>
          </a:xfrm>
          <a:prstGeom prst="rect">
            <a:avLst/>
          </a:prstGeom>
          <a:noFill/>
        </p:spPr>
        <p:txBody>
          <a:bodyPr wrap="square" rtlCol="0">
            <a:spAutoFit/>
          </a:bodyPr>
          <a:lstStyle/>
          <a:p>
            <a:r>
              <a:rPr lang="en-US" sz="3200" dirty="0">
                <a:solidFill>
                  <a:schemeClr val="bg1"/>
                </a:solidFill>
                <a:effectLst>
                  <a:glow rad="469900">
                    <a:schemeClr val="tx1"/>
                  </a:glow>
                </a:effectLst>
              </a:rPr>
              <a:t>Anthropic</a:t>
            </a:r>
          </a:p>
          <a:p>
            <a:r>
              <a:rPr lang="en-US" sz="3200" dirty="0">
                <a:solidFill>
                  <a:schemeClr val="bg1"/>
                </a:solidFill>
                <a:effectLst>
                  <a:glow rad="469900">
                    <a:schemeClr val="tx1"/>
                  </a:glow>
                </a:effectLst>
              </a:rPr>
              <a:t>Dario </a:t>
            </a:r>
            <a:r>
              <a:rPr lang="en-US" sz="3200" dirty="0" err="1">
                <a:solidFill>
                  <a:schemeClr val="bg1"/>
                </a:solidFill>
                <a:effectLst>
                  <a:glow rad="469900">
                    <a:schemeClr val="tx1"/>
                  </a:glow>
                </a:effectLst>
              </a:rPr>
              <a:t>Amodei</a:t>
            </a:r>
            <a:r>
              <a:rPr lang="en-US" sz="3200" dirty="0">
                <a:solidFill>
                  <a:schemeClr val="bg1"/>
                </a:solidFill>
                <a:effectLst>
                  <a:glow rad="469900">
                    <a:schemeClr val="tx1"/>
                  </a:glow>
                </a:effectLst>
              </a:rPr>
              <a:t> - CEO</a:t>
            </a:r>
            <a:endParaRPr lang="en-CA" sz="3200" dirty="0">
              <a:solidFill>
                <a:schemeClr val="bg1"/>
              </a:solidFill>
              <a:effectLst>
                <a:glow rad="469900">
                  <a:schemeClr val="tx1"/>
                </a:glow>
              </a:effectLst>
            </a:endParaRPr>
          </a:p>
        </p:txBody>
      </p:sp>
      <p:pic>
        <p:nvPicPr>
          <p:cNvPr id="8" name="Picture 7" descr="A black background with white letters&#10;&#10;Description automatically generated">
            <a:extLst>
              <a:ext uri="{FF2B5EF4-FFF2-40B4-BE49-F238E27FC236}">
                <a16:creationId xmlns:a16="http://schemas.microsoft.com/office/drawing/2014/main" id="{395FFA6D-FA6C-BC4C-7CE5-841C9A312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FA357F10-1701-060D-41E3-6D70C92D6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218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ell phone&#10;&#10;Description automatically generated with medium confidence">
            <a:extLst>
              <a:ext uri="{FF2B5EF4-FFF2-40B4-BE49-F238E27FC236}">
                <a16:creationId xmlns:a16="http://schemas.microsoft.com/office/drawing/2014/main" id="{9BADAD68-1FC8-16C5-2B96-698F1D0F501B}"/>
              </a:ext>
            </a:extLst>
          </p:cNvPr>
          <p:cNvPicPr>
            <a:picLocks noChangeAspect="1"/>
          </p:cNvPicPr>
          <p:nvPr/>
        </p:nvPicPr>
        <p:blipFill rotWithShape="1">
          <a:blip r:embed="rId2">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6" name="Picture 5" descr="Blue letters on a black background&#10;&#10;Description automatically generated">
            <a:extLst>
              <a:ext uri="{FF2B5EF4-FFF2-40B4-BE49-F238E27FC236}">
                <a16:creationId xmlns:a16="http://schemas.microsoft.com/office/drawing/2014/main" id="{5FC32A6B-52A2-9D31-2AD5-AB2A9F88E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0" name="Rectangle: Rounded Corners 9">
            <a:extLst>
              <a:ext uri="{FF2B5EF4-FFF2-40B4-BE49-F238E27FC236}">
                <a16:creationId xmlns:a16="http://schemas.microsoft.com/office/drawing/2014/main" id="{6EC0F064-8564-A380-0590-F423DBB39BC8}"/>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A white text on a black background&#10;&#10;Description automatically generated">
            <a:extLst>
              <a:ext uri="{FF2B5EF4-FFF2-40B4-BE49-F238E27FC236}">
                <a16:creationId xmlns:a16="http://schemas.microsoft.com/office/drawing/2014/main" id="{68A9FCCB-CC75-F311-6155-C5AE271A6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
        <p:nvSpPr>
          <p:cNvPr id="12" name="Rectangle: Rounded Corners 11">
            <a:extLst>
              <a:ext uri="{FF2B5EF4-FFF2-40B4-BE49-F238E27FC236}">
                <a16:creationId xmlns:a16="http://schemas.microsoft.com/office/drawing/2014/main" id="{4AE9FEC0-3B91-A5B8-B5B7-E2808457DBD8}"/>
              </a:ext>
            </a:extLst>
          </p:cNvPr>
          <p:cNvSpPr/>
          <p:nvPr/>
        </p:nvSpPr>
        <p:spPr>
          <a:xfrm>
            <a:off x="170121" y="1355651"/>
            <a:ext cx="10526231" cy="4651744"/>
          </a:xfrm>
          <a:prstGeom prst="roundRect">
            <a:avLst/>
          </a:prstGeom>
          <a:solidFill>
            <a:schemeClr val="tx1">
              <a:alpha val="88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17D7B8BE-2DE5-E78F-FA60-FEE408BA733D}"/>
              </a:ext>
            </a:extLst>
          </p:cNvPr>
          <p:cNvSpPr txBox="1"/>
          <p:nvPr/>
        </p:nvSpPr>
        <p:spPr>
          <a:xfrm>
            <a:off x="1111102" y="2121195"/>
            <a:ext cx="9324754" cy="3046988"/>
          </a:xfrm>
          <a:prstGeom prst="rect">
            <a:avLst/>
          </a:prstGeom>
          <a:noFill/>
        </p:spPr>
        <p:txBody>
          <a:bodyPr wrap="square" rtlCol="0">
            <a:spAutoFit/>
          </a:bodyPr>
          <a:lstStyle/>
          <a:p>
            <a:r>
              <a:rPr lang="en-US" sz="4800" b="0" i="0" dirty="0">
                <a:solidFill>
                  <a:schemeClr val="bg1"/>
                </a:solidFill>
                <a:effectLst>
                  <a:glow>
                    <a:schemeClr val="tx1"/>
                  </a:glow>
                </a:effectLst>
                <a:latin typeface="nyt-imperial"/>
              </a:rPr>
              <a:t>“Social media was the first contact between A.I. and humanity, and humanity lost.”  - </a:t>
            </a:r>
            <a:r>
              <a:rPr lang="en-US" sz="4800" dirty="0">
                <a:solidFill>
                  <a:schemeClr val="bg1"/>
                </a:solidFill>
                <a:effectLst>
                  <a:glow>
                    <a:schemeClr val="tx1"/>
                  </a:glow>
                </a:effectLst>
              </a:rPr>
              <a:t>Yuval Harari, Tristan Harris and Aza </a:t>
            </a:r>
            <a:r>
              <a:rPr lang="en-US" sz="4800" dirty="0" err="1">
                <a:solidFill>
                  <a:schemeClr val="bg1"/>
                </a:solidFill>
                <a:effectLst>
                  <a:glow>
                    <a:schemeClr val="tx1"/>
                  </a:glow>
                </a:effectLst>
              </a:rPr>
              <a:t>Raskin</a:t>
            </a:r>
            <a:endParaRPr lang="en-US" sz="4800" dirty="0">
              <a:solidFill>
                <a:schemeClr val="bg1"/>
              </a:solidFill>
              <a:effectLst>
                <a:glow>
                  <a:schemeClr val="tx1"/>
                </a:glow>
              </a:effectLst>
            </a:endParaRPr>
          </a:p>
        </p:txBody>
      </p:sp>
    </p:spTree>
    <p:extLst>
      <p:ext uri="{BB962C8B-B14F-4D97-AF65-F5344CB8AC3E}">
        <p14:creationId xmlns:p14="http://schemas.microsoft.com/office/powerpoint/2010/main" val="2261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atue of a person with his hand on his chin&#10;&#10;Description automatically generated">
            <a:extLst>
              <a:ext uri="{FF2B5EF4-FFF2-40B4-BE49-F238E27FC236}">
                <a16:creationId xmlns:a16="http://schemas.microsoft.com/office/drawing/2014/main" id="{FA8CE290-00DA-50F1-89B9-8FC0A709F6D8}"/>
              </a:ext>
            </a:extLst>
          </p:cNvPr>
          <p:cNvPicPr>
            <a:picLocks noChangeAspect="1"/>
          </p:cNvPicPr>
          <p:nvPr/>
        </p:nvPicPr>
        <p:blipFill rotWithShape="1">
          <a:blip r:embed="rId2">
            <a:extLst>
              <a:ext uri="{28A0092B-C50C-407E-A947-70E740481C1C}">
                <a14:useLocalDpi xmlns:a14="http://schemas.microsoft.com/office/drawing/2010/main" val="0"/>
              </a:ext>
            </a:extLst>
          </a:blip>
          <a:srcRect t="20921" b="22840"/>
          <a:stretch/>
        </p:blipFill>
        <p:spPr>
          <a:xfrm>
            <a:off x="20" y="1282"/>
            <a:ext cx="12191980" cy="6856718"/>
          </a:xfrm>
          <a:prstGeom prst="rect">
            <a:avLst/>
          </a:prstGeom>
        </p:spPr>
      </p:pic>
      <p:pic>
        <p:nvPicPr>
          <p:cNvPr id="7" name="Picture 6" descr="Blue letters on a black background&#10;&#10;Description automatically generated">
            <a:extLst>
              <a:ext uri="{FF2B5EF4-FFF2-40B4-BE49-F238E27FC236}">
                <a16:creationId xmlns:a16="http://schemas.microsoft.com/office/drawing/2014/main" id="{3D726171-5267-B321-4D04-7AB6EA5CF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70C5D142-2F19-A691-25A6-31E005C24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1" name="Rectangle: Rounded Corners 10">
            <a:extLst>
              <a:ext uri="{FF2B5EF4-FFF2-40B4-BE49-F238E27FC236}">
                <a16:creationId xmlns:a16="http://schemas.microsoft.com/office/drawing/2014/main" id="{C7672653-E7A1-051E-FE1B-A675B9601192}"/>
              </a:ext>
            </a:extLst>
          </p:cNvPr>
          <p:cNvSpPr/>
          <p:nvPr/>
        </p:nvSpPr>
        <p:spPr>
          <a:xfrm>
            <a:off x="-204788" y="261122"/>
            <a:ext cx="4748213" cy="1143816"/>
          </a:xfrm>
          <a:prstGeom prst="roundRect">
            <a:avLst/>
          </a:prstGeom>
          <a:solidFill>
            <a:schemeClr val="bg1">
              <a:alpha val="75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D5978C89-0B73-877B-1F39-40BF37711F04}"/>
              </a:ext>
            </a:extLst>
          </p:cNvPr>
          <p:cNvSpPr txBox="1"/>
          <p:nvPr/>
        </p:nvSpPr>
        <p:spPr>
          <a:xfrm>
            <a:off x="226611" y="600323"/>
            <a:ext cx="3951799" cy="584775"/>
          </a:xfrm>
          <a:prstGeom prst="rect">
            <a:avLst/>
          </a:prstGeom>
          <a:noFill/>
        </p:spPr>
        <p:txBody>
          <a:bodyPr wrap="square" rtlCol="0">
            <a:spAutoFit/>
          </a:bodyPr>
          <a:lstStyle/>
          <a:p>
            <a:r>
              <a:rPr lang="en-US" sz="3200" dirty="0">
                <a:effectLst>
                  <a:glow>
                    <a:schemeClr val="bg1"/>
                  </a:glow>
                </a:effectLst>
              </a:rPr>
              <a:t>Philosophical Tangent</a:t>
            </a:r>
            <a:endParaRPr lang="en-CA" sz="3200" dirty="0">
              <a:effectLst>
                <a:glow>
                  <a:schemeClr val="bg1"/>
                </a:glow>
              </a:effectLst>
            </a:endParaRPr>
          </a:p>
        </p:txBody>
      </p:sp>
      <p:sp>
        <p:nvSpPr>
          <p:cNvPr id="12" name="Rectangle: Rounded Corners 11">
            <a:extLst>
              <a:ext uri="{FF2B5EF4-FFF2-40B4-BE49-F238E27FC236}">
                <a16:creationId xmlns:a16="http://schemas.microsoft.com/office/drawing/2014/main" id="{3062B163-943E-7A0B-E2F7-6184780A6B16}"/>
              </a:ext>
            </a:extLst>
          </p:cNvPr>
          <p:cNvSpPr/>
          <p:nvPr/>
        </p:nvSpPr>
        <p:spPr>
          <a:xfrm>
            <a:off x="-204788" y="691116"/>
            <a:ext cx="4930960" cy="5905762"/>
          </a:xfrm>
          <a:prstGeom prst="roundRect">
            <a:avLst/>
          </a:prstGeom>
          <a:solidFill>
            <a:schemeClr val="bg1">
              <a:alpha val="75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1243A450-522B-BC60-5000-EED78572BC30}"/>
              </a:ext>
            </a:extLst>
          </p:cNvPr>
          <p:cNvSpPr txBox="1"/>
          <p:nvPr/>
        </p:nvSpPr>
        <p:spPr>
          <a:xfrm>
            <a:off x="226611" y="1491751"/>
            <a:ext cx="3951799" cy="4585871"/>
          </a:xfrm>
          <a:prstGeom prst="rect">
            <a:avLst/>
          </a:prstGeom>
          <a:noFill/>
        </p:spPr>
        <p:txBody>
          <a:bodyPr wrap="square" rtlCol="0">
            <a:spAutoFit/>
          </a:bodyPr>
          <a:lstStyle/>
          <a:p>
            <a:pPr marL="342900" indent="-342900">
              <a:buFont typeface="Arial" panose="020B0604020202020204" pitchFamily="34" charset="0"/>
              <a:buChar char="•"/>
            </a:pPr>
            <a:r>
              <a:rPr lang="en-US" sz="2000" dirty="0">
                <a:effectLst>
                  <a:glow>
                    <a:schemeClr val="bg1"/>
                  </a:glow>
                </a:effectLst>
              </a:rPr>
              <a:t>Tech and Media inventions have been mimicking human function for a century and a half.</a:t>
            </a:r>
          </a:p>
          <a:p>
            <a:pPr marL="342900" indent="-342900">
              <a:buFont typeface="Arial" panose="020B0604020202020204" pitchFamily="34" charset="0"/>
              <a:buChar char="•"/>
            </a:pPr>
            <a:r>
              <a:rPr lang="en-US" sz="2000" dirty="0">
                <a:effectLst>
                  <a:glow>
                    <a:schemeClr val="bg1"/>
                  </a:glow>
                </a:effectLst>
              </a:rPr>
              <a:t>Microphones mimic human ears.  Cameras mimic human eyes. Computers mimic the human brain.  Now we are moving into an era where technology is mimicking the most precious of human functions -   Creativity, Craft, and Relationships.</a:t>
            </a:r>
          </a:p>
          <a:p>
            <a:pPr marL="342900" indent="-342900">
              <a:buFont typeface="Arial" panose="020B0604020202020204" pitchFamily="34" charset="0"/>
              <a:buChar char="•"/>
            </a:pPr>
            <a:r>
              <a:rPr lang="en-US" sz="2000" dirty="0">
                <a:effectLst>
                  <a:glow>
                    <a:schemeClr val="bg1"/>
                  </a:glow>
                </a:effectLst>
              </a:rPr>
              <a:t>The implications are both staggering and frightening.</a:t>
            </a:r>
          </a:p>
          <a:p>
            <a:endParaRPr lang="en-CA" sz="3200" dirty="0">
              <a:effectLst>
                <a:glow rad="190500">
                  <a:schemeClr val="bg1"/>
                </a:glow>
              </a:effectLst>
            </a:endParaRPr>
          </a:p>
        </p:txBody>
      </p:sp>
    </p:spTree>
    <p:extLst>
      <p:ext uri="{BB962C8B-B14F-4D97-AF65-F5344CB8AC3E}">
        <p14:creationId xmlns:p14="http://schemas.microsoft.com/office/powerpoint/2010/main" val="383232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ight light in the dark&#10;&#10;Description automatically generated with low confidence">
            <a:extLst>
              <a:ext uri="{FF2B5EF4-FFF2-40B4-BE49-F238E27FC236}">
                <a16:creationId xmlns:a16="http://schemas.microsoft.com/office/drawing/2014/main" id="{FC1EA818-7A3B-B8BC-DD65-E2D7C7DDA207}"/>
              </a:ext>
            </a:extLst>
          </p:cNvPr>
          <p:cNvPicPr>
            <a:picLocks noChangeAspect="1"/>
          </p:cNvPicPr>
          <p:nvPr/>
        </p:nvPicPr>
        <p:blipFill rotWithShape="1">
          <a:blip r:embed="rId2">
            <a:extLst>
              <a:ext uri="{28A0092B-C50C-407E-A947-70E740481C1C}">
                <a14:useLocalDpi xmlns:a14="http://schemas.microsoft.com/office/drawing/2010/main" val="0"/>
              </a:ext>
            </a:extLst>
          </a:blip>
          <a:srcRect b="10731"/>
          <a:stretch/>
        </p:blipFill>
        <p:spPr>
          <a:xfrm>
            <a:off x="20" y="1282"/>
            <a:ext cx="12191980" cy="6856718"/>
          </a:xfrm>
          <a:prstGeom prst="rect">
            <a:avLst/>
          </a:prstGeom>
        </p:spPr>
      </p:pic>
      <p:pic>
        <p:nvPicPr>
          <p:cNvPr id="7" name="Picture 6" descr="A black background with white letters&#10;&#10;Description automatically generated">
            <a:extLst>
              <a:ext uri="{FF2B5EF4-FFF2-40B4-BE49-F238E27FC236}">
                <a16:creationId xmlns:a16="http://schemas.microsoft.com/office/drawing/2014/main" id="{2BEA0190-08BC-0DAC-F59F-576E9BAC4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2D4EDA34-684C-E546-7510-511142069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0" name="Rectangle: Rounded Corners 9">
            <a:extLst>
              <a:ext uri="{FF2B5EF4-FFF2-40B4-BE49-F238E27FC236}">
                <a16:creationId xmlns:a16="http://schemas.microsoft.com/office/drawing/2014/main" id="{1B5C8022-2FB4-5F24-6FDB-042CC6913F49}"/>
              </a:ext>
            </a:extLst>
          </p:cNvPr>
          <p:cNvSpPr/>
          <p:nvPr/>
        </p:nvSpPr>
        <p:spPr>
          <a:xfrm>
            <a:off x="2859514" y="4306023"/>
            <a:ext cx="5979685" cy="1418502"/>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1F96FC34-2865-B555-F35F-1C536170A3A5}"/>
              </a:ext>
            </a:extLst>
          </p:cNvPr>
          <p:cNvSpPr txBox="1"/>
          <p:nvPr/>
        </p:nvSpPr>
        <p:spPr>
          <a:xfrm>
            <a:off x="2491809" y="4516814"/>
            <a:ext cx="6669486" cy="830997"/>
          </a:xfrm>
          <a:prstGeom prst="rect">
            <a:avLst/>
          </a:prstGeom>
          <a:noFill/>
        </p:spPr>
        <p:txBody>
          <a:bodyPr wrap="square" rtlCol="0">
            <a:spAutoFit/>
          </a:bodyPr>
          <a:lstStyle/>
          <a:p>
            <a:pPr algn="ctr"/>
            <a:r>
              <a:rPr lang="en-US" sz="4800" b="1" dirty="0">
                <a:solidFill>
                  <a:schemeClr val="bg1"/>
                </a:solidFill>
                <a:effectLst>
                  <a:glow>
                    <a:schemeClr val="tx1"/>
                  </a:glow>
                </a:effectLst>
              </a:rPr>
              <a:t>AI Media Workflows</a:t>
            </a:r>
            <a:endParaRPr lang="en-CA" sz="4800" b="1" dirty="0">
              <a:solidFill>
                <a:schemeClr val="bg1"/>
              </a:solidFill>
              <a:effectLst>
                <a:glow>
                  <a:schemeClr val="tx1"/>
                </a:glow>
              </a:effectLst>
            </a:endParaRPr>
          </a:p>
        </p:txBody>
      </p:sp>
    </p:spTree>
    <p:extLst>
      <p:ext uri="{BB962C8B-B14F-4D97-AF65-F5344CB8AC3E}">
        <p14:creationId xmlns:p14="http://schemas.microsoft.com/office/powerpoint/2010/main" val="379339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33A9-C2DB-F3CC-7F0E-A8EFF7F0FCB7}"/>
              </a:ext>
            </a:extLst>
          </p:cNvPr>
          <p:cNvSpPr>
            <a:spLocks noGrp="1"/>
          </p:cNvSpPr>
          <p:nvPr>
            <p:ph type="title"/>
          </p:nvPr>
        </p:nvSpPr>
        <p:spPr/>
        <p:txBody>
          <a:bodyPr anchor="ctr"/>
          <a:lstStyle/>
          <a:p>
            <a:pPr algn="ctr"/>
            <a:r>
              <a:rPr lang="en-US" dirty="0"/>
              <a:t>Dubbing</a:t>
            </a:r>
            <a:endParaRPr lang="en-CA" sz="2800" dirty="0"/>
          </a:p>
        </p:txBody>
      </p:sp>
      <p:pic>
        <p:nvPicPr>
          <p:cNvPr id="8" name="Picture 7" descr="Blue letters on a black background&#10;&#10;Description automatically generated">
            <a:extLst>
              <a:ext uri="{FF2B5EF4-FFF2-40B4-BE49-F238E27FC236}">
                <a16:creationId xmlns:a16="http://schemas.microsoft.com/office/drawing/2014/main" id="{008B91ED-914A-58EF-F526-BDFB2C6CA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9" name="Rectangle: Rounded Corners 8">
            <a:extLst>
              <a:ext uri="{FF2B5EF4-FFF2-40B4-BE49-F238E27FC236}">
                <a16:creationId xmlns:a16="http://schemas.microsoft.com/office/drawing/2014/main" id="{0943F9D2-91BE-772B-6679-0EF3F051F6B8}"/>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white text on a black background&#10;&#10;Description automatically generated">
            <a:extLst>
              <a:ext uri="{FF2B5EF4-FFF2-40B4-BE49-F238E27FC236}">
                <a16:creationId xmlns:a16="http://schemas.microsoft.com/office/drawing/2014/main" id="{CFB8BB96-982C-003C-9818-2A96D6D77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58221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blonde hair&#10;&#10;Description automatically generated with low confidence">
            <a:extLst>
              <a:ext uri="{FF2B5EF4-FFF2-40B4-BE49-F238E27FC236}">
                <a16:creationId xmlns:a16="http://schemas.microsoft.com/office/drawing/2014/main" id="{36A38D87-979E-952D-6199-BC03669D7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16252"/>
            <a:ext cx="10905066" cy="482549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lue letters on a black background&#10;&#10;Description automatically generated">
            <a:extLst>
              <a:ext uri="{FF2B5EF4-FFF2-40B4-BE49-F238E27FC236}">
                <a16:creationId xmlns:a16="http://schemas.microsoft.com/office/drawing/2014/main" id="{D883D479-A469-3F50-21C5-F708BC642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1" name="Rectangle: Rounded Corners 10">
            <a:extLst>
              <a:ext uri="{FF2B5EF4-FFF2-40B4-BE49-F238E27FC236}">
                <a16:creationId xmlns:a16="http://schemas.microsoft.com/office/drawing/2014/main" id="{709836EA-ED5B-2DD1-5879-D470E5F8C2CD}"/>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03E4D7B2-D7C9-DB77-4322-BAE17E31F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118418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hairpiece&#10;&#10;Description automatically generated">
            <a:extLst>
              <a:ext uri="{FF2B5EF4-FFF2-40B4-BE49-F238E27FC236}">
                <a16:creationId xmlns:a16="http://schemas.microsoft.com/office/drawing/2014/main" id="{03EA360B-B060-3657-7433-072CF8B3C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16252"/>
            <a:ext cx="10905066" cy="482549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lue letters on a black background&#10;&#10;Description automatically generated">
            <a:extLst>
              <a:ext uri="{FF2B5EF4-FFF2-40B4-BE49-F238E27FC236}">
                <a16:creationId xmlns:a16="http://schemas.microsoft.com/office/drawing/2014/main" id="{D7965D6A-A14E-E779-EED1-503BE1957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1" name="Rectangle: Rounded Corners 10">
            <a:extLst>
              <a:ext uri="{FF2B5EF4-FFF2-40B4-BE49-F238E27FC236}">
                <a16:creationId xmlns:a16="http://schemas.microsoft.com/office/drawing/2014/main" id="{6945F2EB-3285-23B0-9C63-0EC6E1F9940C}"/>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EA23DE51-A859-55D3-E1F0-CF81DBB25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1387346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arrow&#10;&#10;Description automatically generated">
            <a:extLst>
              <a:ext uri="{FF2B5EF4-FFF2-40B4-BE49-F238E27FC236}">
                <a16:creationId xmlns:a16="http://schemas.microsoft.com/office/drawing/2014/main" id="{FFCEB250-D3B7-4A6A-2B0F-E3428980621B}"/>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7B52B2-CF3A-1175-2B1E-E8A36CDF62EB}"/>
              </a:ext>
            </a:extLst>
          </p:cNvPr>
          <p:cNvSpPr>
            <a:spLocks noGrp="1"/>
          </p:cNvSpPr>
          <p:nvPr>
            <p:ph type="title"/>
          </p:nvPr>
        </p:nvSpPr>
        <p:spPr>
          <a:xfrm>
            <a:off x="7531610" y="365125"/>
            <a:ext cx="3822189" cy="1899912"/>
          </a:xfrm>
        </p:spPr>
        <p:txBody>
          <a:bodyPr>
            <a:normAutofit/>
          </a:bodyPr>
          <a:lstStyle/>
          <a:p>
            <a:r>
              <a:rPr lang="en-US" sz="4000" dirty="0"/>
              <a:t>Agenda</a:t>
            </a:r>
            <a:endParaRPr lang="en-CA" sz="4000" dirty="0"/>
          </a:p>
        </p:txBody>
      </p:sp>
      <p:sp>
        <p:nvSpPr>
          <p:cNvPr id="3" name="Content Placeholder 2">
            <a:extLst>
              <a:ext uri="{FF2B5EF4-FFF2-40B4-BE49-F238E27FC236}">
                <a16:creationId xmlns:a16="http://schemas.microsoft.com/office/drawing/2014/main" id="{C8F5882B-7C36-0EEB-6170-246EB1E557E7}"/>
              </a:ext>
            </a:extLst>
          </p:cNvPr>
          <p:cNvSpPr>
            <a:spLocks noGrp="1"/>
          </p:cNvSpPr>
          <p:nvPr>
            <p:ph idx="1"/>
          </p:nvPr>
        </p:nvSpPr>
        <p:spPr>
          <a:xfrm>
            <a:off x="7466828" y="1991289"/>
            <a:ext cx="4405632" cy="3742762"/>
          </a:xfrm>
        </p:spPr>
        <p:txBody>
          <a:bodyPr>
            <a:normAutofit/>
          </a:bodyPr>
          <a:lstStyle/>
          <a:p>
            <a:r>
              <a:rPr lang="en-US" sz="3200" dirty="0"/>
              <a:t>Introductions </a:t>
            </a:r>
          </a:p>
          <a:p>
            <a:r>
              <a:rPr lang="en-US" sz="3200" dirty="0"/>
              <a:t>Presentation</a:t>
            </a:r>
          </a:p>
          <a:p>
            <a:r>
              <a:rPr lang="en-US" sz="3200" dirty="0"/>
              <a:t>Panelists Comments</a:t>
            </a:r>
          </a:p>
          <a:p>
            <a:r>
              <a:rPr lang="en-US" sz="3200" b="1" dirty="0"/>
              <a:t>Your Comments and Questions</a:t>
            </a:r>
          </a:p>
          <a:p>
            <a:endParaRPr lang="en-US" sz="2000" dirty="0"/>
          </a:p>
          <a:p>
            <a:endParaRPr lang="en-CA" sz="2000" dirty="0"/>
          </a:p>
        </p:txBody>
      </p:sp>
      <p:pic>
        <p:nvPicPr>
          <p:cNvPr id="6" name="Picture 5" descr="Blue letters on a black background&#10;&#10;Description automatically generated">
            <a:extLst>
              <a:ext uri="{FF2B5EF4-FFF2-40B4-BE49-F238E27FC236}">
                <a16:creationId xmlns:a16="http://schemas.microsoft.com/office/drawing/2014/main" id="{3459DE3F-4D51-595C-A668-566E36A1A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4A2B30B2-B82C-4583-3EFC-ABC8069CA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808318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hair, hairpiece&#10;&#10;Description automatically generated">
            <a:extLst>
              <a:ext uri="{FF2B5EF4-FFF2-40B4-BE49-F238E27FC236}">
                <a16:creationId xmlns:a16="http://schemas.microsoft.com/office/drawing/2014/main" id="{230A8748-4DC0-FED1-5528-18348F5FE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02622"/>
            <a:ext cx="10905066" cy="485275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lue letters on a black background&#10;&#10;Description automatically generated">
            <a:extLst>
              <a:ext uri="{FF2B5EF4-FFF2-40B4-BE49-F238E27FC236}">
                <a16:creationId xmlns:a16="http://schemas.microsoft.com/office/drawing/2014/main" id="{3580BC8D-C68D-7418-7E53-5AB556F9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1" name="Rectangle: Rounded Corners 10">
            <a:extLst>
              <a:ext uri="{FF2B5EF4-FFF2-40B4-BE49-F238E27FC236}">
                <a16:creationId xmlns:a16="http://schemas.microsoft.com/office/drawing/2014/main" id="{8C2D7774-3288-C641-847E-4DCEB8512E83}"/>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FA3C0682-85A0-FA8E-3772-96E2E984F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1977641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video chat&#10;&#10;Description automatically generated">
            <a:extLst>
              <a:ext uri="{FF2B5EF4-FFF2-40B4-BE49-F238E27FC236}">
                <a16:creationId xmlns:a16="http://schemas.microsoft.com/office/drawing/2014/main" id="{C9FA089F-B0D5-DDD3-009E-32AB718DB035}"/>
              </a:ext>
            </a:extLst>
          </p:cNvPr>
          <p:cNvPicPr>
            <a:picLocks noChangeAspect="1"/>
          </p:cNvPicPr>
          <p:nvPr/>
        </p:nvPicPr>
        <p:blipFill rotWithShape="1">
          <a:blip r:embed="rId2">
            <a:extLst>
              <a:ext uri="{28A0092B-C50C-407E-A947-70E740481C1C}">
                <a14:useLocalDpi xmlns:a14="http://schemas.microsoft.com/office/drawing/2010/main" val="0"/>
              </a:ext>
            </a:extLst>
          </a:blip>
          <a:srcRect t="1592" b="11638"/>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Blue letters on a black background&#10;&#10;Description automatically generated">
            <a:extLst>
              <a:ext uri="{FF2B5EF4-FFF2-40B4-BE49-F238E27FC236}">
                <a16:creationId xmlns:a16="http://schemas.microsoft.com/office/drawing/2014/main" id="{DB2E252E-EA1D-6D25-F3EB-D8E38034E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7" name="Rectangle: Rounded Corners 6">
            <a:extLst>
              <a:ext uri="{FF2B5EF4-FFF2-40B4-BE49-F238E27FC236}">
                <a16:creationId xmlns:a16="http://schemas.microsoft.com/office/drawing/2014/main" id="{51865121-622F-A458-8D98-0A7F1C2D5710}"/>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white text on a black background&#10;&#10;Description automatically generated">
            <a:extLst>
              <a:ext uri="{FF2B5EF4-FFF2-40B4-BE49-F238E27FC236}">
                <a16:creationId xmlns:a16="http://schemas.microsoft.com/office/drawing/2014/main" id="{3AD10C35-2CCF-3727-010B-FC9208133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38580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DFAD1F-99B8-0FF5-F424-12313EDF0C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63" y="1943099"/>
            <a:ext cx="2476500" cy="2476500"/>
          </a:xfrm>
          <a:prstGeom prst="rect">
            <a:avLst/>
          </a:prstGeom>
        </p:spPr>
      </p:pic>
      <p:sp>
        <p:nvSpPr>
          <p:cNvPr id="4" name="TextBox 3">
            <a:extLst>
              <a:ext uri="{FF2B5EF4-FFF2-40B4-BE49-F238E27FC236}">
                <a16:creationId xmlns:a16="http://schemas.microsoft.com/office/drawing/2014/main" id="{DE63A5AF-E00F-0CED-62AD-5970C5A40488}"/>
              </a:ext>
            </a:extLst>
          </p:cNvPr>
          <p:cNvSpPr txBox="1"/>
          <p:nvPr/>
        </p:nvSpPr>
        <p:spPr>
          <a:xfrm>
            <a:off x="2990850" y="128588"/>
            <a:ext cx="4857750" cy="646331"/>
          </a:xfrm>
          <a:prstGeom prst="rect">
            <a:avLst/>
          </a:prstGeom>
          <a:noFill/>
        </p:spPr>
        <p:txBody>
          <a:bodyPr wrap="square" rtlCol="0">
            <a:spAutoFit/>
          </a:bodyPr>
          <a:lstStyle/>
          <a:p>
            <a:r>
              <a:rPr lang="en-US" sz="3600" dirty="0"/>
              <a:t>Dubbing</a:t>
            </a:r>
            <a:endParaRPr lang="en-CA" sz="3600" dirty="0"/>
          </a:p>
        </p:txBody>
      </p:sp>
      <p:sp>
        <p:nvSpPr>
          <p:cNvPr id="5" name="TextBox 4">
            <a:extLst>
              <a:ext uri="{FF2B5EF4-FFF2-40B4-BE49-F238E27FC236}">
                <a16:creationId xmlns:a16="http://schemas.microsoft.com/office/drawing/2014/main" id="{A91FCCF1-7371-04B2-3A9B-D889A0B7C97B}"/>
              </a:ext>
            </a:extLst>
          </p:cNvPr>
          <p:cNvSpPr txBox="1"/>
          <p:nvPr/>
        </p:nvSpPr>
        <p:spPr>
          <a:xfrm>
            <a:off x="386777" y="4356389"/>
            <a:ext cx="2062163" cy="369332"/>
          </a:xfrm>
          <a:prstGeom prst="rect">
            <a:avLst/>
          </a:prstGeom>
          <a:noFill/>
        </p:spPr>
        <p:txBody>
          <a:bodyPr wrap="square" rtlCol="0">
            <a:spAutoFit/>
          </a:bodyPr>
          <a:lstStyle/>
          <a:p>
            <a:r>
              <a:rPr lang="en-US" dirty="0"/>
              <a:t>English Master</a:t>
            </a:r>
            <a:endParaRPr lang="en-CA" dirty="0"/>
          </a:p>
        </p:txBody>
      </p:sp>
      <p:pic>
        <p:nvPicPr>
          <p:cNvPr id="7" name="Graphic 6">
            <a:extLst>
              <a:ext uri="{FF2B5EF4-FFF2-40B4-BE49-F238E27FC236}">
                <a16:creationId xmlns:a16="http://schemas.microsoft.com/office/drawing/2014/main" id="{4FCB3AD3-91C3-B537-3EE5-479BBCC2F1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0050" y="2171699"/>
            <a:ext cx="900112" cy="900112"/>
          </a:xfrm>
          <a:prstGeom prst="rect">
            <a:avLst/>
          </a:prstGeom>
        </p:spPr>
      </p:pic>
      <p:pic>
        <p:nvPicPr>
          <p:cNvPr id="9" name="Graphic 8">
            <a:extLst>
              <a:ext uri="{FF2B5EF4-FFF2-40B4-BE49-F238E27FC236}">
                <a16:creationId xmlns:a16="http://schemas.microsoft.com/office/drawing/2014/main" id="{CDCE3B88-7BED-A60C-C6AC-CCCC1375F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8109" y="2171697"/>
            <a:ext cx="900113" cy="900113"/>
          </a:xfrm>
          <a:prstGeom prst="rect">
            <a:avLst/>
          </a:prstGeom>
        </p:spPr>
      </p:pic>
      <p:pic>
        <p:nvPicPr>
          <p:cNvPr id="10" name="Graphic 9">
            <a:extLst>
              <a:ext uri="{FF2B5EF4-FFF2-40B4-BE49-F238E27FC236}">
                <a16:creationId xmlns:a16="http://schemas.microsoft.com/office/drawing/2014/main" id="{70D3C13A-07F2-2B78-458F-2857918B85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1574" y="2763263"/>
            <a:ext cx="900112" cy="900112"/>
          </a:xfrm>
          <a:prstGeom prst="rect">
            <a:avLst/>
          </a:prstGeom>
        </p:spPr>
      </p:pic>
      <p:pic>
        <p:nvPicPr>
          <p:cNvPr id="11" name="Graphic 10">
            <a:extLst>
              <a:ext uri="{FF2B5EF4-FFF2-40B4-BE49-F238E27FC236}">
                <a16:creationId xmlns:a16="http://schemas.microsoft.com/office/drawing/2014/main" id="{8FA9ECCA-4E7C-FCF2-FA91-591BCCA100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9036" y="966439"/>
            <a:ext cx="900112" cy="900112"/>
          </a:xfrm>
          <a:prstGeom prst="rect">
            <a:avLst/>
          </a:prstGeom>
        </p:spPr>
      </p:pic>
      <p:pic>
        <p:nvPicPr>
          <p:cNvPr id="12" name="Graphic 11">
            <a:extLst>
              <a:ext uri="{FF2B5EF4-FFF2-40B4-BE49-F238E27FC236}">
                <a16:creationId xmlns:a16="http://schemas.microsoft.com/office/drawing/2014/main" id="{6C439F6D-0494-E0AB-4784-09BB4D277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1995" y="1396008"/>
            <a:ext cx="900112" cy="900112"/>
          </a:xfrm>
          <a:prstGeom prst="rect">
            <a:avLst/>
          </a:prstGeom>
        </p:spPr>
      </p:pic>
      <p:pic>
        <p:nvPicPr>
          <p:cNvPr id="13" name="Graphic 12">
            <a:extLst>
              <a:ext uri="{FF2B5EF4-FFF2-40B4-BE49-F238E27FC236}">
                <a16:creationId xmlns:a16="http://schemas.microsoft.com/office/drawing/2014/main" id="{AE9D54B6-3593-B28D-1283-679750BC3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2668" y="3280179"/>
            <a:ext cx="900112" cy="900112"/>
          </a:xfrm>
          <a:prstGeom prst="rect">
            <a:avLst/>
          </a:prstGeom>
        </p:spPr>
      </p:pic>
      <p:pic>
        <p:nvPicPr>
          <p:cNvPr id="14" name="Graphic 13">
            <a:extLst>
              <a:ext uri="{FF2B5EF4-FFF2-40B4-BE49-F238E27FC236}">
                <a16:creationId xmlns:a16="http://schemas.microsoft.com/office/drawing/2014/main" id="{7B94C18B-2DF2-B84A-19E9-28FE626A4A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2522" y="4013598"/>
            <a:ext cx="900112" cy="900112"/>
          </a:xfrm>
          <a:prstGeom prst="rect">
            <a:avLst/>
          </a:prstGeom>
        </p:spPr>
      </p:pic>
      <p:pic>
        <p:nvPicPr>
          <p:cNvPr id="15" name="Graphic 14">
            <a:extLst>
              <a:ext uri="{FF2B5EF4-FFF2-40B4-BE49-F238E27FC236}">
                <a16:creationId xmlns:a16="http://schemas.microsoft.com/office/drawing/2014/main" id="{A5B8B404-A73F-D0F2-1B19-8050B85FF7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6612" y="4152908"/>
            <a:ext cx="900112" cy="900112"/>
          </a:xfrm>
          <a:prstGeom prst="rect">
            <a:avLst/>
          </a:prstGeom>
        </p:spPr>
      </p:pic>
      <p:pic>
        <p:nvPicPr>
          <p:cNvPr id="16" name="Graphic 15">
            <a:extLst>
              <a:ext uri="{FF2B5EF4-FFF2-40B4-BE49-F238E27FC236}">
                <a16:creationId xmlns:a16="http://schemas.microsoft.com/office/drawing/2014/main" id="{CC049973-1C4D-440E-B4C5-6AC644DE7B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1060" y="1724367"/>
            <a:ext cx="900112" cy="900112"/>
          </a:xfrm>
          <a:prstGeom prst="rect">
            <a:avLst/>
          </a:prstGeom>
        </p:spPr>
      </p:pic>
      <p:pic>
        <p:nvPicPr>
          <p:cNvPr id="17" name="Graphic 16">
            <a:extLst>
              <a:ext uri="{FF2B5EF4-FFF2-40B4-BE49-F238E27FC236}">
                <a16:creationId xmlns:a16="http://schemas.microsoft.com/office/drawing/2014/main" id="{94C159B2-2036-AC4E-F92D-0224E157B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7936" y="4380480"/>
            <a:ext cx="900112" cy="900112"/>
          </a:xfrm>
          <a:prstGeom prst="rect">
            <a:avLst/>
          </a:prstGeom>
        </p:spPr>
      </p:pic>
      <p:pic>
        <p:nvPicPr>
          <p:cNvPr id="18" name="Graphic 17">
            <a:extLst>
              <a:ext uri="{FF2B5EF4-FFF2-40B4-BE49-F238E27FC236}">
                <a16:creationId xmlns:a16="http://schemas.microsoft.com/office/drawing/2014/main" id="{9FA4BDB2-0AC9-ADE6-2237-DA1CA15AF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0377" y="3912740"/>
            <a:ext cx="900112" cy="900112"/>
          </a:xfrm>
          <a:prstGeom prst="rect">
            <a:avLst/>
          </a:prstGeom>
        </p:spPr>
      </p:pic>
      <p:pic>
        <p:nvPicPr>
          <p:cNvPr id="19" name="Graphic 18">
            <a:extLst>
              <a:ext uri="{FF2B5EF4-FFF2-40B4-BE49-F238E27FC236}">
                <a16:creationId xmlns:a16="http://schemas.microsoft.com/office/drawing/2014/main" id="{AA03B44C-AC76-0E69-6C96-BA9C4E2AE4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2720" y="3217069"/>
            <a:ext cx="900112" cy="900112"/>
          </a:xfrm>
          <a:prstGeom prst="rect">
            <a:avLst/>
          </a:prstGeom>
        </p:spPr>
      </p:pic>
      <p:pic>
        <p:nvPicPr>
          <p:cNvPr id="20" name="Graphic 19">
            <a:extLst>
              <a:ext uri="{FF2B5EF4-FFF2-40B4-BE49-F238E27FC236}">
                <a16:creationId xmlns:a16="http://schemas.microsoft.com/office/drawing/2014/main" id="{472C0420-9600-AA2F-49ED-705F54C354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3794" y="2476498"/>
            <a:ext cx="900112" cy="900112"/>
          </a:xfrm>
          <a:prstGeom prst="rect">
            <a:avLst/>
          </a:prstGeom>
        </p:spPr>
      </p:pic>
      <p:pic>
        <p:nvPicPr>
          <p:cNvPr id="21" name="Graphic 20">
            <a:extLst>
              <a:ext uri="{FF2B5EF4-FFF2-40B4-BE49-F238E27FC236}">
                <a16:creationId xmlns:a16="http://schemas.microsoft.com/office/drawing/2014/main" id="{4A941C9B-A721-3F8F-5DEB-C427FCF101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0702" y="1366669"/>
            <a:ext cx="900113" cy="900113"/>
          </a:xfrm>
          <a:prstGeom prst="rect">
            <a:avLst/>
          </a:prstGeom>
        </p:spPr>
      </p:pic>
      <p:pic>
        <p:nvPicPr>
          <p:cNvPr id="22" name="Graphic 21">
            <a:extLst>
              <a:ext uri="{FF2B5EF4-FFF2-40B4-BE49-F238E27FC236}">
                <a16:creationId xmlns:a16="http://schemas.microsoft.com/office/drawing/2014/main" id="{435103D6-3709-AC3A-F1C2-F5F82B0FF8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2909" y="2476497"/>
            <a:ext cx="900113" cy="900113"/>
          </a:xfrm>
          <a:prstGeom prst="rect">
            <a:avLst/>
          </a:prstGeom>
        </p:spPr>
      </p:pic>
      <p:pic>
        <p:nvPicPr>
          <p:cNvPr id="23" name="Graphic 22">
            <a:extLst>
              <a:ext uri="{FF2B5EF4-FFF2-40B4-BE49-F238E27FC236}">
                <a16:creationId xmlns:a16="http://schemas.microsoft.com/office/drawing/2014/main" id="{CD9D62DF-E191-E879-C8B1-6D3E48DE42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719" y="1419049"/>
            <a:ext cx="900113" cy="900113"/>
          </a:xfrm>
          <a:prstGeom prst="rect">
            <a:avLst/>
          </a:prstGeom>
        </p:spPr>
      </p:pic>
      <p:pic>
        <p:nvPicPr>
          <p:cNvPr id="24" name="Graphic 23">
            <a:extLst>
              <a:ext uri="{FF2B5EF4-FFF2-40B4-BE49-F238E27FC236}">
                <a16:creationId xmlns:a16="http://schemas.microsoft.com/office/drawing/2014/main" id="{9FBF3512-4E02-32FB-45F5-AD48CD15AC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6827" y="3057014"/>
            <a:ext cx="900113" cy="900113"/>
          </a:xfrm>
          <a:prstGeom prst="rect">
            <a:avLst/>
          </a:prstGeom>
        </p:spPr>
      </p:pic>
      <p:pic>
        <p:nvPicPr>
          <p:cNvPr id="25" name="Graphic 24">
            <a:extLst>
              <a:ext uri="{FF2B5EF4-FFF2-40B4-BE49-F238E27FC236}">
                <a16:creationId xmlns:a16="http://schemas.microsoft.com/office/drawing/2014/main" id="{4A0294B2-176D-27DE-9F01-3CBCACFACF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6555" y="4762512"/>
            <a:ext cx="900113" cy="900113"/>
          </a:xfrm>
          <a:prstGeom prst="rect">
            <a:avLst/>
          </a:prstGeom>
        </p:spPr>
      </p:pic>
      <p:pic>
        <p:nvPicPr>
          <p:cNvPr id="26" name="Graphic 25">
            <a:extLst>
              <a:ext uri="{FF2B5EF4-FFF2-40B4-BE49-F238E27FC236}">
                <a16:creationId xmlns:a16="http://schemas.microsoft.com/office/drawing/2014/main" id="{B129C396-4E2F-734C-46CD-5F3E94CCCD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4333" y="2147376"/>
            <a:ext cx="900113" cy="900113"/>
          </a:xfrm>
          <a:prstGeom prst="rect">
            <a:avLst/>
          </a:prstGeom>
        </p:spPr>
      </p:pic>
      <p:pic>
        <p:nvPicPr>
          <p:cNvPr id="27" name="Graphic 26">
            <a:extLst>
              <a:ext uri="{FF2B5EF4-FFF2-40B4-BE49-F238E27FC236}">
                <a16:creationId xmlns:a16="http://schemas.microsoft.com/office/drawing/2014/main" id="{DFC34DD1-4761-4768-3F0D-D47EAE0980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2107" y="4719640"/>
            <a:ext cx="900113" cy="900113"/>
          </a:xfrm>
          <a:prstGeom prst="rect">
            <a:avLst/>
          </a:prstGeom>
        </p:spPr>
      </p:pic>
      <p:pic>
        <p:nvPicPr>
          <p:cNvPr id="28" name="Graphic 27">
            <a:extLst>
              <a:ext uri="{FF2B5EF4-FFF2-40B4-BE49-F238E27FC236}">
                <a16:creationId xmlns:a16="http://schemas.microsoft.com/office/drawing/2014/main" id="{0D2D4187-3182-6AAC-74BC-4906194F05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60320" y="4207667"/>
            <a:ext cx="900113" cy="900113"/>
          </a:xfrm>
          <a:prstGeom prst="rect">
            <a:avLst/>
          </a:prstGeom>
        </p:spPr>
      </p:pic>
      <p:pic>
        <p:nvPicPr>
          <p:cNvPr id="29" name="Graphic 28">
            <a:extLst>
              <a:ext uri="{FF2B5EF4-FFF2-40B4-BE49-F238E27FC236}">
                <a16:creationId xmlns:a16="http://schemas.microsoft.com/office/drawing/2014/main" id="{C7781579-8588-C60A-9F98-B30D860898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8596" y="3993359"/>
            <a:ext cx="900113" cy="900113"/>
          </a:xfrm>
          <a:prstGeom prst="rect">
            <a:avLst/>
          </a:prstGeom>
        </p:spPr>
      </p:pic>
      <p:pic>
        <p:nvPicPr>
          <p:cNvPr id="30" name="Graphic 29">
            <a:extLst>
              <a:ext uri="{FF2B5EF4-FFF2-40B4-BE49-F238E27FC236}">
                <a16:creationId xmlns:a16="http://schemas.microsoft.com/office/drawing/2014/main" id="{1B621969-E285-879F-FDAC-F592744062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1396" y="3598069"/>
            <a:ext cx="900113" cy="900113"/>
          </a:xfrm>
          <a:prstGeom prst="rect">
            <a:avLst/>
          </a:prstGeom>
        </p:spPr>
      </p:pic>
      <p:pic>
        <p:nvPicPr>
          <p:cNvPr id="31" name="Graphic 30">
            <a:extLst>
              <a:ext uri="{FF2B5EF4-FFF2-40B4-BE49-F238E27FC236}">
                <a16:creationId xmlns:a16="http://schemas.microsoft.com/office/drawing/2014/main" id="{CB88F08A-8E33-E955-F809-C962C9EB6D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98837" y="3093240"/>
            <a:ext cx="900113" cy="900113"/>
          </a:xfrm>
          <a:prstGeom prst="rect">
            <a:avLst/>
          </a:prstGeom>
        </p:spPr>
      </p:pic>
      <p:pic>
        <p:nvPicPr>
          <p:cNvPr id="32" name="Graphic 31">
            <a:extLst>
              <a:ext uri="{FF2B5EF4-FFF2-40B4-BE49-F238E27FC236}">
                <a16:creationId xmlns:a16="http://schemas.microsoft.com/office/drawing/2014/main" id="{825CB5A3-10B7-25A4-6906-3135890A38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2145" y="1500186"/>
            <a:ext cx="900112" cy="900112"/>
          </a:xfrm>
          <a:prstGeom prst="rect">
            <a:avLst/>
          </a:prstGeom>
        </p:spPr>
      </p:pic>
      <p:pic>
        <p:nvPicPr>
          <p:cNvPr id="33" name="Graphic 32">
            <a:extLst>
              <a:ext uri="{FF2B5EF4-FFF2-40B4-BE49-F238E27FC236}">
                <a16:creationId xmlns:a16="http://schemas.microsoft.com/office/drawing/2014/main" id="{4F233D34-E870-1DBA-DE4E-B949B74239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0204" y="1500184"/>
            <a:ext cx="900113" cy="900113"/>
          </a:xfrm>
          <a:prstGeom prst="rect">
            <a:avLst/>
          </a:prstGeom>
        </p:spPr>
      </p:pic>
      <p:pic>
        <p:nvPicPr>
          <p:cNvPr id="34" name="Graphic 33">
            <a:extLst>
              <a:ext uri="{FF2B5EF4-FFF2-40B4-BE49-F238E27FC236}">
                <a16:creationId xmlns:a16="http://schemas.microsoft.com/office/drawing/2014/main" id="{F0E93997-507F-B536-9D0F-675A9AB2C0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3669" y="2091750"/>
            <a:ext cx="900112" cy="900112"/>
          </a:xfrm>
          <a:prstGeom prst="rect">
            <a:avLst/>
          </a:prstGeom>
        </p:spPr>
      </p:pic>
      <p:pic>
        <p:nvPicPr>
          <p:cNvPr id="35" name="Graphic 34">
            <a:extLst>
              <a:ext uri="{FF2B5EF4-FFF2-40B4-BE49-F238E27FC236}">
                <a16:creationId xmlns:a16="http://schemas.microsoft.com/office/drawing/2014/main" id="{997CD088-2C1A-A599-471C-8E2828AA2B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131" y="294926"/>
            <a:ext cx="900112" cy="900112"/>
          </a:xfrm>
          <a:prstGeom prst="rect">
            <a:avLst/>
          </a:prstGeom>
        </p:spPr>
      </p:pic>
      <p:pic>
        <p:nvPicPr>
          <p:cNvPr id="36" name="Graphic 35">
            <a:extLst>
              <a:ext uri="{FF2B5EF4-FFF2-40B4-BE49-F238E27FC236}">
                <a16:creationId xmlns:a16="http://schemas.microsoft.com/office/drawing/2014/main" id="{4C2B2C1C-D8CE-CA0B-EC3D-C26FF13B2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4090" y="724495"/>
            <a:ext cx="900112" cy="900112"/>
          </a:xfrm>
          <a:prstGeom prst="rect">
            <a:avLst/>
          </a:prstGeom>
        </p:spPr>
      </p:pic>
      <p:pic>
        <p:nvPicPr>
          <p:cNvPr id="37" name="Graphic 36">
            <a:extLst>
              <a:ext uri="{FF2B5EF4-FFF2-40B4-BE49-F238E27FC236}">
                <a16:creationId xmlns:a16="http://schemas.microsoft.com/office/drawing/2014/main" id="{1AF03125-7555-D886-5157-CA0DC59EC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4763" y="2608666"/>
            <a:ext cx="900112" cy="900112"/>
          </a:xfrm>
          <a:prstGeom prst="rect">
            <a:avLst/>
          </a:prstGeom>
        </p:spPr>
      </p:pic>
      <p:pic>
        <p:nvPicPr>
          <p:cNvPr id="38" name="Graphic 37">
            <a:extLst>
              <a:ext uri="{FF2B5EF4-FFF2-40B4-BE49-F238E27FC236}">
                <a16:creationId xmlns:a16="http://schemas.microsoft.com/office/drawing/2014/main" id="{78EE1B18-4CE4-6657-A315-9FBB968AB2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4617" y="3342085"/>
            <a:ext cx="900112" cy="900112"/>
          </a:xfrm>
          <a:prstGeom prst="rect">
            <a:avLst/>
          </a:prstGeom>
        </p:spPr>
      </p:pic>
      <p:pic>
        <p:nvPicPr>
          <p:cNvPr id="39" name="Graphic 38">
            <a:extLst>
              <a:ext uri="{FF2B5EF4-FFF2-40B4-BE49-F238E27FC236}">
                <a16:creationId xmlns:a16="http://schemas.microsoft.com/office/drawing/2014/main" id="{D8875535-5D32-60DB-E948-8561A8B480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8707" y="3481395"/>
            <a:ext cx="900112" cy="900112"/>
          </a:xfrm>
          <a:prstGeom prst="rect">
            <a:avLst/>
          </a:prstGeom>
        </p:spPr>
      </p:pic>
      <p:pic>
        <p:nvPicPr>
          <p:cNvPr id="40" name="Graphic 39">
            <a:extLst>
              <a:ext uri="{FF2B5EF4-FFF2-40B4-BE49-F238E27FC236}">
                <a16:creationId xmlns:a16="http://schemas.microsoft.com/office/drawing/2014/main" id="{5BABEE8B-031E-6A65-927C-6CD69C18C3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3155" y="1052854"/>
            <a:ext cx="900112" cy="900112"/>
          </a:xfrm>
          <a:prstGeom prst="rect">
            <a:avLst/>
          </a:prstGeom>
        </p:spPr>
      </p:pic>
      <p:pic>
        <p:nvPicPr>
          <p:cNvPr id="41" name="Graphic 40">
            <a:extLst>
              <a:ext uri="{FF2B5EF4-FFF2-40B4-BE49-F238E27FC236}">
                <a16:creationId xmlns:a16="http://schemas.microsoft.com/office/drawing/2014/main" id="{E759BA7A-3819-4097-057E-E632001F77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031" y="3708967"/>
            <a:ext cx="900112" cy="900112"/>
          </a:xfrm>
          <a:prstGeom prst="rect">
            <a:avLst/>
          </a:prstGeom>
        </p:spPr>
      </p:pic>
      <p:pic>
        <p:nvPicPr>
          <p:cNvPr id="42" name="Graphic 41">
            <a:extLst>
              <a:ext uri="{FF2B5EF4-FFF2-40B4-BE49-F238E27FC236}">
                <a16:creationId xmlns:a16="http://schemas.microsoft.com/office/drawing/2014/main" id="{09C6B082-25E5-1BEF-9DB7-B403995844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2472" y="3241227"/>
            <a:ext cx="900112" cy="900112"/>
          </a:xfrm>
          <a:prstGeom prst="rect">
            <a:avLst/>
          </a:prstGeom>
        </p:spPr>
      </p:pic>
      <p:pic>
        <p:nvPicPr>
          <p:cNvPr id="43" name="Graphic 42">
            <a:extLst>
              <a:ext uri="{FF2B5EF4-FFF2-40B4-BE49-F238E27FC236}">
                <a16:creationId xmlns:a16="http://schemas.microsoft.com/office/drawing/2014/main" id="{074DBCAD-D89F-5E3C-3E22-C3FA91800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4815" y="2545556"/>
            <a:ext cx="900112" cy="900112"/>
          </a:xfrm>
          <a:prstGeom prst="rect">
            <a:avLst/>
          </a:prstGeom>
        </p:spPr>
      </p:pic>
      <p:pic>
        <p:nvPicPr>
          <p:cNvPr id="44" name="Graphic 43">
            <a:extLst>
              <a:ext uri="{FF2B5EF4-FFF2-40B4-BE49-F238E27FC236}">
                <a16:creationId xmlns:a16="http://schemas.microsoft.com/office/drawing/2014/main" id="{B5E48F6C-01B1-B88C-F4FB-454E35B3C2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5889" y="1804985"/>
            <a:ext cx="900112" cy="900112"/>
          </a:xfrm>
          <a:prstGeom prst="rect">
            <a:avLst/>
          </a:prstGeom>
        </p:spPr>
      </p:pic>
      <p:pic>
        <p:nvPicPr>
          <p:cNvPr id="45" name="Graphic 44">
            <a:extLst>
              <a:ext uri="{FF2B5EF4-FFF2-40B4-BE49-F238E27FC236}">
                <a16:creationId xmlns:a16="http://schemas.microsoft.com/office/drawing/2014/main" id="{56864AEE-BEF2-92C9-F00F-382C7FB773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2797" y="695156"/>
            <a:ext cx="900113" cy="900113"/>
          </a:xfrm>
          <a:prstGeom prst="rect">
            <a:avLst/>
          </a:prstGeom>
        </p:spPr>
      </p:pic>
      <p:pic>
        <p:nvPicPr>
          <p:cNvPr id="46" name="Graphic 45">
            <a:extLst>
              <a:ext uri="{FF2B5EF4-FFF2-40B4-BE49-F238E27FC236}">
                <a16:creationId xmlns:a16="http://schemas.microsoft.com/office/drawing/2014/main" id="{49E94549-E963-B93A-B9BE-16239FB8C3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85004" y="1804984"/>
            <a:ext cx="900113" cy="900113"/>
          </a:xfrm>
          <a:prstGeom prst="rect">
            <a:avLst/>
          </a:prstGeom>
        </p:spPr>
      </p:pic>
      <p:pic>
        <p:nvPicPr>
          <p:cNvPr id="47" name="Graphic 46">
            <a:extLst>
              <a:ext uri="{FF2B5EF4-FFF2-40B4-BE49-F238E27FC236}">
                <a16:creationId xmlns:a16="http://schemas.microsoft.com/office/drawing/2014/main" id="{89B8A546-9B46-1FE9-FAC7-2D35D0AA22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8814" y="747536"/>
            <a:ext cx="900113" cy="900113"/>
          </a:xfrm>
          <a:prstGeom prst="rect">
            <a:avLst/>
          </a:prstGeom>
        </p:spPr>
      </p:pic>
      <p:pic>
        <p:nvPicPr>
          <p:cNvPr id="48" name="Graphic 47">
            <a:extLst>
              <a:ext uri="{FF2B5EF4-FFF2-40B4-BE49-F238E27FC236}">
                <a16:creationId xmlns:a16="http://schemas.microsoft.com/office/drawing/2014/main" id="{1BC77C0C-57F9-B2A1-149A-29A79E64B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8922" y="2385501"/>
            <a:ext cx="900113" cy="900113"/>
          </a:xfrm>
          <a:prstGeom prst="rect">
            <a:avLst/>
          </a:prstGeom>
        </p:spPr>
      </p:pic>
      <p:pic>
        <p:nvPicPr>
          <p:cNvPr id="49" name="Graphic 48">
            <a:extLst>
              <a:ext uri="{FF2B5EF4-FFF2-40B4-BE49-F238E27FC236}">
                <a16:creationId xmlns:a16="http://schemas.microsoft.com/office/drawing/2014/main" id="{95DBF489-62F8-935B-4F35-DF9B2CEE2F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8650" y="4090999"/>
            <a:ext cx="900113" cy="900113"/>
          </a:xfrm>
          <a:prstGeom prst="rect">
            <a:avLst/>
          </a:prstGeom>
        </p:spPr>
      </p:pic>
      <p:pic>
        <p:nvPicPr>
          <p:cNvPr id="50" name="Graphic 49">
            <a:extLst>
              <a:ext uri="{FF2B5EF4-FFF2-40B4-BE49-F238E27FC236}">
                <a16:creationId xmlns:a16="http://schemas.microsoft.com/office/drawing/2014/main" id="{83FA6084-A271-66C4-C326-D6631CB2B2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6428" y="1475863"/>
            <a:ext cx="900113" cy="900113"/>
          </a:xfrm>
          <a:prstGeom prst="rect">
            <a:avLst/>
          </a:prstGeom>
        </p:spPr>
      </p:pic>
      <p:pic>
        <p:nvPicPr>
          <p:cNvPr id="51" name="Graphic 50">
            <a:extLst>
              <a:ext uri="{FF2B5EF4-FFF2-40B4-BE49-F238E27FC236}">
                <a16:creationId xmlns:a16="http://schemas.microsoft.com/office/drawing/2014/main" id="{17B14AA3-54E4-596E-CEBE-D9E16B558B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4202" y="4048127"/>
            <a:ext cx="900113" cy="900113"/>
          </a:xfrm>
          <a:prstGeom prst="rect">
            <a:avLst/>
          </a:prstGeom>
        </p:spPr>
      </p:pic>
      <p:pic>
        <p:nvPicPr>
          <p:cNvPr id="52" name="Graphic 51">
            <a:extLst>
              <a:ext uri="{FF2B5EF4-FFF2-40B4-BE49-F238E27FC236}">
                <a16:creationId xmlns:a16="http://schemas.microsoft.com/office/drawing/2014/main" id="{53C4D54F-338C-5A42-D97B-17137D3286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2415" y="3536154"/>
            <a:ext cx="900113" cy="900113"/>
          </a:xfrm>
          <a:prstGeom prst="rect">
            <a:avLst/>
          </a:prstGeom>
        </p:spPr>
      </p:pic>
      <p:pic>
        <p:nvPicPr>
          <p:cNvPr id="53" name="Graphic 52">
            <a:extLst>
              <a:ext uri="{FF2B5EF4-FFF2-40B4-BE49-F238E27FC236}">
                <a16:creationId xmlns:a16="http://schemas.microsoft.com/office/drawing/2014/main" id="{93813CE1-754A-F76A-CA6D-88F0645971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0691" y="3321846"/>
            <a:ext cx="900113" cy="900113"/>
          </a:xfrm>
          <a:prstGeom prst="rect">
            <a:avLst/>
          </a:prstGeom>
        </p:spPr>
      </p:pic>
      <p:pic>
        <p:nvPicPr>
          <p:cNvPr id="54" name="Graphic 53">
            <a:extLst>
              <a:ext uri="{FF2B5EF4-FFF2-40B4-BE49-F238E27FC236}">
                <a16:creationId xmlns:a16="http://schemas.microsoft.com/office/drawing/2014/main" id="{FAD92369-08FB-42D7-0B56-E1C66717AF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3491" y="2926556"/>
            <a:ext cx="900113" cy="900113"/>
          </a:xfrm>
          <a:prstGeom prst="rect">
            <a:avLst/>
          </a:prstGeom>
        </p:spPr>
      </p:pic>
      <p:pic>
        <p:nvPicPr>
          <p:cNvPr id="55" name="Graphic 54">
            <a:extLst>
              <a:ext uri="{FF2B5EF4-FFF2-40B4-BE49-F238E27FC236}">
                <a16:creationId xmlns:a16="http://schemas.microsoft.com/office/drawing/2014/main" id="{3DE9EFDF-CAC0-C1D1-33B5-68314B28BE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0932" y="2421727"/>
            <a:ext cx="900113" cy="900113"/>
          </a:xfrm>
          <a:prstGeom prst="rect">
            <a:avLst/>
          </a:prstGeom>
        </p:spPr>
      </p:pic>
      <p:sp>
        <p:nvSpPr>
          <p:cNvPr id="56" name="Arrow: Right 55">
            <a:extLst>
              <a:ext uri="{FF2B5EF4-FFF2-40B4-BE49-F238E27FC236}">
                <a16:creationId xmlns:a16="http://schemas.microsoft.com/office/drawing/2014/main" id="{063E67A1-A10A-7485-A9E4-880DB2996577}"/>
              </a:ext>
            </a:extLst>
          </p:cNvPr>
          <p:cNvSpPr/>
          <p:nvPr/>
        </p:nvSpPr>
        <p:spPr>
          <a:xfrm>
            <a:off x="2205038" y="3213319"/>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a:extLst>
              <a:ext uri="{FF2B5EF4-FFF2-40B4-BE49-F238E27FC236}">
                <a16:creationId xmlns:a16="http://schemas.microsoft.com/office/drawing/2014/main" id="{694E47B9-4C57-1FF5-E7E2-8B62B74FF6C6}"/>
              </a:ext>
            </a:extLst>
          </p:cNvPr>
          <p:cNvSpPr txBox="1"/>
          <p:nvPr/>
        </p:nvSpPr>
        <p:spPr>
          <a:xfrm>
            <a:off x="3121995" y="5662625"/>
            <a:ext cx="5560043" cy="646331"/>
          </a:xfrm>
          <a:prstGeom prst="rect">
            <a:avLst/>
          </a:prstGeom>
          <a:noFill/>
        </p:spPr>
        <p:txBody>
          <a:bodyPr wrap="square" rtlCol="0">
            <a:spAutoFit/>
          </a:bodyPr>
          <a:lstStyle/>
          <a:p>
            <a:r>
              <a:rPr lang="en-US" dirty="0" err="1"/>
              <a:t>Translaters</a:t>
            </a:r>
            <a:r>
              <a:rPr lang="en-US" dirty="0"/>
              <a:t>, Writers, Lawyers, Voice-Over Artists, Mixers, Editors, Technical Staff, Coordinators, Producers…</a:t>
            </a:r>
            <a:endParaRPr lang="en-CA" dirty="0"/>
          </a:p>
        </p:txBody>
      </p:sp>
      <p:pic>
        <p:nvPicPr>
          <p:cNvPr id="58" name="Graphic 57">
            <a:extLst>
              <a:ext uri="{FF2B5EF4-FFF2-40B4-BE49-F238E27FC236}">
                <a16:creationId xmlns:a16="http://schemas.microsoft.com/office/drawing/2014/main" id="{14DD83A0-8FA9-2837-4A96-D07E50F67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8593" y="257338"/>
            <a:ext cx="1459707" cy="1459707"/>
          </a:xfrm>
          <a:prstGeom prst="rect">
            <a:avLst/>
          </a:prstGeom>
        </p:spPr>
      </p:pic>
      <p:pic>
        <p:nvPicPr>
          <p:cNvPr id="59" name="Graphic 58">
            <a:extLst>
              <a:ext uri="{FF2B5EF4-FFF2-40B4-BE49-F238E27FC236}">
                <a16:creationId xmlns:a16="http://schemas.microsoft.com/office/drawing/2014/main" id="{A2AAD012-0ECA-EFED-DCB3-70434391D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6533" y="1392769"/>
            <a:ext cx="1459707" cy="1459707"/>
          </a:xfrm>
          <a:prstGeom prst="rect">
            <a:avLst/>
          </a:prstGeom>
        </p:spPr>
      </p:pic>
      <p:pic>
        <p:nvPicPr>
          <p:cNvPr id="60" name="Graphic 59">
            <a:extLst>
              <a:ext uri="{FF2B5EF4-FFF2-40B4-BE49-F238E27FC236}">
                <a16:creationId xmlns:a16="http://schemas.microsoft.com/office/drawing/2014/main" id="{8F14BDAF-73F7-809E-29D3-86288F8BD2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4130" y="3708967"/>
            <a:ext cx="1459707" cy="1459707"/>
          </a:xfrm>
          <a:prstGeom prst="rect">
            <a:avLst/>
          </a:prstGeom>
        </p:spPr>
      </p:pic>
      <p:pic>
        <p:nvPicPr>
          <p:cNvPr id="61" name="Graphic 60">
            <a:extLst>
              <a:ext uri="{FF2B5EF4-FFF2-40B4-BE49-F238E27FC236}">
                <a16:creationId xmlns:a16="http://schemas.microsoft.com/office/drawing/2014/main" id="{1387694B-5751-BC50-6534-6266EE4D23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791" y="1432306"/>
            <a:ext cx="1459707" cy="1459707"/>
          </a:xfrm>
          <a:prstGeom prst="rect">
            <a:avLst/>
          </a:prstGeom>
        </p:spPr>
      </p:pic>
      <p:pic>
        <p:nvPicPr>
          <p:cNvPr id="62" name="Graphic 61">
            <a:extLst>
              <a:ext uri="{FF2B5EF4-FFF2-40B4-BE49-F238E27FC236}">
                <a16:creationId xmlns:a16="http://schemas.microsoft.com/office/drawing/2014/main" id="{303F6522-73BF-AE9A-5687-ACBAC7DB47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851" y="253010"/>
            <a:ext cx="1459707" cy="1459707"/>
          </a:xfrm>
          <a:prstGeom prst="rect">
            <a:avLst/>
          </a:prstGeom>
        </p:spPr>
      </p:pic>
      <p:pic>
        <p:nvPicPr>
          <p:cNvPr id="63" name="Graphic 62">
            <a:extLst>
              <a:ext uri="{FF2B5EF4-FFF2-40B4-BE49-F238E27FC236}">
                <a16:creationId xmlns:a16="http://schemas.microsoft.com/office/drawing/2014/main" id="{4CCBF589-C217-6820-38D8-A500385D4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34473" y="2488659"/>
            <a:ext cx="1459707" cy="1459707"/>
          </a:xfrm>
          <a:prstGeom prst="rect">
            <a:avLst/>
          </a:prstGeom>
        </p:spPr>
      </p:pic>
      <p:pic>
        <p:nvPicPr>
          <p:cNvPr id="64" name="Graphic 63">
            <a:extLst>
              <a:ext uri="{FF2B5EF4-FFF2-40B4-BE49-F238E27FC236}">
                <a16:creationId xmlns:a16="http://schemas.microsoft.com/office/drawing/2014/main" id="{EE1D09D9-CB70-1670-A573-B0253DBE7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39693" y="3610145"/>
            <a:ext cx="1459707" cy="1459707"/>
          </a:xfrm>
          <a:prstGeom prst="rect">
            <a:avLst/>
          </a:prstGeom>
        </p:spPr>
      </p:pic>
      <p:pic>
        <p:nvPicPr>
          <p:cNvPr id="65" name="Graphic 64">
            <a:extLst>
              <a:ext uri="{FF2B5EF4-FFF2-40B4-BE49-F238E27FC236}">
                <a16:creationId xmlns:a16="http://schemas.microsoft.com/office/drawing/2014/main" id="{6773AE91-3F4D-0CB4-B5D0-B6BA467E1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6190" y="2600494"/>
            <a:ext cx="1459707" cy="1459707"/>
          </a:xfrm>
          <a:prstGeom prst="rect">
            <a:avLst/>
          </a:prstGeom>
        </p:spPr>
      </p:pic>
      <p:sp>
        <p:nvSpPr>
          <p:cNvPr id="66" name="Arrow: Right 65">
            <a:extLst>
              <a:ext uri="{FF2B5EF4-FFF2-40B4-BE49-F238E27FC236}">
                <a16:creationId xmlns:a16="http://schemas.microsoft.com/office/drawing/2014/main" id="{DC36E70F-1C24-DA1A-57D7-DF19714BC733}"/>
              </a:ext>
            </a:extLst>
          </p:cNvPr>
          <p:cNvSpPr/>
          <p:nvPr/>
        </p:nvSpPr>
        <p:spPr>
          <a:xfrm>
            <a:off x="8386434" y="3070108"/>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TextBox 66">
            <a:extLst>
              <a:ext uri="{FF2B5EF4-FFF2-40B4-BE49-F238E27FC236}">
                <a16:creationId xmlns:a16="http://schemas.microsoft.com/office/drawing/2014/main" id="{7A916383-1F2A-83C3-5E08-B14AE6C844BC}"/>
              </a:ext>
            </a:extLst>
          </p:cNvPr>
          <p:cNvSpPr txBox="1"/>
          <p:nvPr/>
        </p:nvSpPr>
        <p:spPr>
          <a:xfrm>
            <a:off x="9716817" y="5107780"/>
            <a:ext cx="2274626" cy="369332"/>
          </a:xfrm>
          <a:prstGeom prst="rect">
            <a:avLst/>
          </a:prstGeom>
          <a:noFill/>
        </p:spPr>
        <p:txBody>
          <a:bodyPr wrap="square" rtlCol="0">
            <a:spAutoFit/>
          </a:bodyPr>
          <a:lstStyle/>
          <a:p>
            <a:r>
              <a:rPr lang="en-US" dirty="0"/>
              <a:t>International Versions</a:t>
            </a:r>
            <a:endParaRPr lang="en-CA" dirty="0"/>
          </a:p>
        </p:txBody>
      </p:sp>
      <p:pic>
        <p:nvPicPr>
          <p:cNvPr id="8" name="Picture 7" descr="A black background with white letters&#10;&#10;Description automatically generated">
            <a:extLst>
              <a:ext uri="{FF2B5EF4-FFF2-40B4-BE49-F238E27FC236}">
                <a16:creationId xmlns:a16="http://schemas.microsoft.com/office/drawing/2014/main" id="{A4D6C42F-B036-ED89-A1F7-EF9B0E5C78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68" name="Picture 67" descr="A white text on a black background&#10;&#10;Description automatically generated">
            <a:extLst>
              <a:ext uri="{FF2B5EF4-FFF2-40B4-BE49-F238E27FC236}">
                <a16:creationId xmlns:a16="http://schemas.microsoft.com/office/drawing/2014/main" id="{1A0BF789-ADBA-4702-7874-A1DC101C3A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3564150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DDFAD1F-99B8-0FF5-F424-12313EDF0C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63" y="1943099"/>
            <a:ext cx="2476500" cy="2476500"/>
          </a:xfrm>
          <a:prstGeom prst="rect">
            <a:avLst/>
          </a:prstGeom>
        </p:spPr>
      </p:pic>
      <p:sp>
        <p:nvSpPr>
          <p:cNvPr id="4" name="TextBox 3">
            <a:extLst>
              <a:ext uri="{FF2B5EF4-FFF2-40B4-BE49-F238E27FC236}">
                <a16:creationId xmlns:a16="http://schemas.microsoft.com/office/drawing/2014/main" id="{DE63A5AF-E00F-0CED-62AD-5970C5A40488}"/>
              </a:ext>
            </a:extLst>
          </p:cNvPr>
          <p:cNvSpPr txBox="1"/>
          <p:nvPr/>
        </p:nvSpPr>
        <p:spPr>
          <a:xfrm>
            <a:off x="2990850" y="128588"/>
            <a:ext cx="4857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Dubbing</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91FCCF1-7371-04B2-3A9B-D889A0B7C97B}"/>
              </a:ext>
            </a:extLst>
          </p:cNvPr>
          <p:cNvSpPr txBox="1"/>
          <p:nvPr/>
        </p:nvSpPr>
        <p:spPr>
          <a:xfrm>
            <a:off x="386777" y="4356389"/>
            <a:ext cx="2062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English Master</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Arrow: Right 55">
            <a:extLst>
              <a:ext uri="{FF2B5EF4-FFF2-40B4-BE49-F238E27FC236}">
                <a16:creationId xmlns:a16="http://schemas.microsoft.com/office/drawing/2014/main" id="{063E67A1-A10A-7485-A9E4-880DB2996577}"/>
              </a:ext>
            </a:extLst>
          </p:cNvPr>
          <p:cNvSpPr/>
          <p:nvPr/>
        </p:nvSpPr>
        <p:spPr>
          <a:xfrm>
            <a:off x="2854885" y="3181349"/>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694E47B9-4C57-1FF5-E7E2-8B62B74FF6C6}"/>
              </a:ext>
            </a:extLst>
          </p:cNvPr>
          <p:cNvSpPr txBox="1"/>
          <p:nvPr/>
        </p:nvSpPr>
        <p:spPr>
          <a:xfrm>
            <a:off x="3121995" y="5662625"/>
            <a:ext cx="55600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Generative AI, Voice Cloning, Image Manipulation for Perfect Lip Sync, Language Translation, Large Language Models</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8" name="Graphic 57">
            <a:extLst>
              <a:ext uri="{FF2B5EF4-FFF2-40B4-BE49-F238E27FC236}">
                <a16:creationId xmlns:a16="http://schemas.microsoft.com/office/drawing/2014/main" id="{14DD83A0-8FA9-2837-4A96-D07E50F67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8593" y="257338"/>
            <a:ext cx="1459707" cy="1459707"/>
          </a:xfrm>
          <a:prstGeom prst="rect">
            <a:avLst/>
          </a:prstGeom>
        </p:spPr>
      </p:pic>
      <p:pic>
        <p:nvPicPr>
          <p:cNvPr id="59" name="Graphic 58">
            <a:extLst>
              <a:ext uri="{FF2B5EF4-FFF2-40B4-BE49-F238E27FC236}">
                <a16:creationId xmlns:a16="http://schemas.microsoft.com/office/drawing/2014/main" id="{A2AAD012-0ECA-EFED-DCB3-70434391D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6533" y="1392769"/>
            <a:ext cx="1459707" cy="1459707"/>
          </a:xfrm>
          <a:prstGeom prst="rect">
            <a:avLst/>
          </a:prstGeom>
        </p:spPr>
      </p:pic>
      <p:pic>
        <p:nvPicPr>
          <p:cNvPr id="60" name="Graphic 59">
            <a:extLst>
              <a:ext uri="{FF2B5EF4-FFF2-40B4-BE49-F238E27FC236}">
                <a16:creationId xmlns:a16="http://schemas.microsoft.com/office/drawing/2014/main" id="{8F14BDAF-73F7-809E-29D3-86288F8BD2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4130" y="3708967"/>
            <a:ext cx="1459707" cy="1459707"/>
          </a:xfrm>
          <a:prstGeom prst="rect">
            <a:avLst/>
          </a:prstGeom>
        </p:spPr>
      </p:pic>
      <p:pic>
        <p:nvPicPr>
          <p:cNvPr id="61" name="Graphic 60">
            <a:extLst>
              <a:ext uri="{FF2B5EF4-FFF2-40B4-BE49-F238E27FC236}">
                <a16:creationId xmlns:a16="http://schemas.microsoft.com/office/drawing/2014/main" id="{1387694B-5751-BC50-6534-6266EE4D23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5791" y="1432306"/>
            <a:ext cx="1459707" cy="1459707"/>
          </a:xfrm>
          <a:prstGeom prst="rect">
            <a:avLst/>
          </a:prstGeom>
        </p:spPr>
      </p:pic>
      <p:pic>
        <p:nvPicPr>
          <p:cNvPr id="62" name="Graphic 61">
            <a:extLst>
              <a:ext uri="{FF2B5EF4-FFF2-40B4-BE49-F238E27FC236}">
                <a16:creationId xmlns:a16="http://schemas.microsoft.com/office/drawing/2014/main" id="{303F6522-73BF-AE9A-5687-ACBAC7DB47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7851" y="253010"/>
            <a:ext cx="1459707" cy="1459707"/>
          </a:xfrm>
          <a:prstGeom prst="rect">
            <a:avLst/>
          </a:prstGeom>
        </p:spPr>
      </p:pic>
      <p:pic>
        <p:nvPicPr>
          <p:cNvPr id="63" name="Graphic 62">
            <a:extLst>
              <a:ext uri="{FF2B5EF4-FFF2-40B4-BE49-F238E27FC236}">
                <a16:creationId xmlns:a16="http://schemas.microsoft.com/office/drawing/2014/main" id="{4CCBF589-C217-6820-38D8-A500385D4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34473" y="2488659"/>
            <a:ext cx="1459707" cy="1459707"/>
          </a:xfrm>
          <a:prstGeom prst="rect">
            <a:avLst/>
          </a:prstGeom>
        </p:spPr>
      </p:pic>
      <p:pic>
        <p:nvPicPr>
          <p:cNvPr id="64" name="Graphic 63">
            <a:extLst>
              <a:ext uri="{FF2B5EF4-FFF2-40B4-BE49-F238E27FC236}">
                <a16:creationId xmlns:a16="http://schemas.microsoft.com/office/drawing/2014/main" id="{EE1D09D9-CB70-1670-A573-B0253DBE7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39693" y="3610145"/>
            <a:ext cx="1459707" cy="1459707"/>
          </a:xfrm>
          <a:prstGeom prst="rect">
            <a:avLst/>
          </a:prstGeom>
        </p:spPr>
      </p:pic>
      <p:pic>
        <p:nvPicPr>
          <p:cNvPr id="65" name="Graphic 64">
            <a:extLst>
              <a:ext uri="{FF2B5EF4-FFF2-40B4-BE49-F238E27FC236}">
                <a16:creationId xmlns:a16="http://schemas.microsoft.com/office/drawing/2014/main" id="{6773AE91-3F4D-0CB4-B5D0-B6BA467E1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6190" y="2600494"/>
            <a:ext cx="1459707" cy="1459707"/>
          </a:xfrm>
          <a:prstGeom prst="rect">
            <a:avLst/>
          </a:prstGeom>
        </p:spPr>
      </p:pic>
      <p:sp>
        <p:nvSpPr>
          <p:cNvPr id="66" name="Arrow: Right 65">
            <a:extLst>
              <a:ext uri="{FF2B5EF4-FFF2-40B4-BE49-F238E27FC236}">
                <a16:creationId xmlns:a16="http://schemas.microsoft.com/office/drawing/2014/main" id="{DC36E70F-1C24-DA1A-57D7-DF19714BC733}"/>
              </a:ext>
            </a:extLst>
          </p:cNvPr>
          <p:cNvSpPr/>
          <p:nvPr/>
        </p:nvSpPr>
        <p:spPr>
          <a:xfrm>
            <a:off x="7435779" y="3114497"/>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EB32D1-B759-309D-9AEB-F6C9D2B82ED4}"/>
              </a:ext>
            </a:extLst>
          </p:cNvPr>
          <p:cNvSpPr txBox="1"/>
          <p:nvPr/>
        </p:nvSpPr>
        <p:spPr>
          <a:xfrm>
            <a:off x="4012435" y="1281113"/>
            <a:ext cx="3971201" cy="3939540"/>
          </a:xfrm>
          <a:prstGeom prst="rect">
            <a:avLst/>
          </a:prstGeom>
          <a:noFill/>
        </p:spPr>
        <p:txBody>
          <a:bodyPr wrap="square" rtlCol="0">
            <a:spAutoFit/>
          </a:bodyPr>
          <a:lstStyle/>
          <a:p>
            <a:r>
              <a:rPr lang="en-US" sz="25000" dirty="0"/>
              <a:t>AI</a:t>
            </a:r>
            <a:endParaRPr lang="en-CA" sz="25000" dirty="0"/>
          </a:p>
        </p:txBody>
      </p:sp>
      <p:sp>
        <p:nvSpPr>
          <p:cNvPr id="6" name="TextBox 5">
            <a:extLst>
              <a:ext uri="{FF2B5EF4-FFF2-40B4-BE49-F238E27FC236}">
                <a16:creationId xmlns:a16="http://schemas.microsoft.com/office/drawing/2014/main" id="{7675B2F3-10F2-6108-F641-89E25DBFB707}"/>
              </a:ext>
            </a:extLst>
          </p:cNvPr>
          <p:cNvSpPr txBox="1"/>
          <p:nvPr/>
        </p:nvSpPr>
        <p:spPr>
          <a:xfrm>
            <a:off x="9716817" y="5107780"/>
            <a:ext cx="2274626" cy="369332"/>
          </a:xfrm>
          <a:prstGeom prst="rect">
            <a:avLst/>
          </a:prstGeom>
          <a:noFill/>
        </p:spPr>
        <p:txBody>
          <a:bodyPr wrap="square" rtlCol="0">
            <a:spAutoFit/>
          </a:bodyPr>
          <a:lstStyle/>
          <a:p>
            <a:r>
              <a:rPr lang="en-US" dirty="0"/>
              <a:t>International Versions</a:t>
            </a:r>
            <a:endParaRPr lang="en-CA" dirty="0"/>
          </a:p>
        </p:txBody>
      </p:sp>
      <p:pic>
        <p:nvPicPr>
          <p:cNvPr id="9" name="Picture 8" descr="A black background with white letters&#10;&#10;Description automatically generated">
            <a:extLst>
              <a:ext uri="{FF2B5EF4-FFF2-40B4-BE49-F238E27FC236}">
                <a16:creationId xmlns:a16="http://schemas.microsoft.com/office/drawing/2014/main" id="{128DE6F2-17F5-9297-E464-67898EF67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F80F3429-9D6B-E47D-2AA9-454356A8E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370040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BF50DA-2F58-EFBE-F645-39C9BC555359}"/>
              </a:ext>
            </a:extLst>
          </p:cNvPr>
          <p:cNvSpPr txBox="1"/>
          <p:nvPr/>
        </p:nvSpPr>
        <p:spPr>
          <a:xfrm>
            <a:off x="2990850" y="128588"/>
            <a:ext cx="4857750" cy="646331"/>
          </a:xfrm>
          <a:prstGeom prst="rect">
            <a:avLst/>
          </a:prstGeom>
          <a:noFill/>
        </p:spPr>
        <p:txBody>
          <a:bodyPr wrap="square" rtlCol="0">
            <a:spAutoFit/>
          </a:bodyPr>
          <a:lstStyle/>
          <a:p>
            <a:r>
              <a:rPr lang="en-US" sz="3600" dirty="0"/>
              <a:t>Live Production</a:t>
            </a:r>
            <a:endParaRPr lang="en-CA" sz="3600" dirty="0"/>
          </a:p>
        </p:txBody>
      </p:sp>
      <p:pic>
        <p:nvPicPr>
          <p:cNvPr id="4" name="Graphic 3">
            <a:extLst>
              <a:ext uri="{FF2B5EF4-FFF2-40B4-BE49-F238E27FC236}">
                <a16:creationId xmlns:a16="http://schemas.microsoft.com/office/drawing/2014/main" id="{CEE2981D-0DCC-FFB3-3783-B4DA1341CB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599" y="2009775"/>
            <a:ext cx="2390775" cy="2390775"/>
          </a:xfrm>
          <a:prstGeom prst="rect">
            <a:avLst/>
          </a:prstGeom>
        </p:spPr>
      </p:pic>
      <p:sp>
        <p:nvSpPr>
          <p:cNvPr id="5" name="TextBox 4">
            <a:extLst>
              <a:ext uri="{FF2B5EF4-FFF2-40B4-BE49-F238E27FC236}">
                <a16:creationId xmlns:a16="http://schemas.microsoft.com/office/drawing/2014/main" id="{6E8D6EA0-0582-16F1-25C5-2EA793D9A8ED}"/>
              </a:ext>
            </a:extLst>
          </p:cNvPr>
          <p:cNvSpPr txBox="1"/>
          <p:nvPr/>
        </p:nvSpPr>
        <p:spPr>
          <a:xfrm>
            <a:off x="638173" y="4137313"/>
            <a:ext cx="2062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Sports Event</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8E666941-FA85-A7EB-A745-0E8F702248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0050" y="2171699"/>
            <a:ext cx="900112" cy="900112"/>
          </a:xfrm>
          <a:prstGeom prst="rect">
            <a:avLst/>
          </a:prstGeom>
        </p:spPr>
      </p:pic>
      <p:pic>
        <p:nvPicPr>
          <p:cNvPr id="8" name="Graphic 7">
            <a:extLst>
              <a:ext uri="{FF2B5EF4-FFF2-40B4-BE49-F238E27FC236}">
                <a16:creationId xmlns:a16="http://schemas.microsoft.com/office/drawing/2014/main" id="{720F1F4F-22F0-4E09-6D86-A00629695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8109" y="2171697"/>
            <a:ext cx="900113" cy="900113"/>
          </a:xfrm>
          <a:prstGeom prst="rect">
            <a:avLst/>
          </a:prstGeom>
        </p:spPr>
      </p:pic>
      <p:pic>
        <p:nvPicPr>
          <p:cNvPr id="9" name="Graphic 8">
            <a:extLst>
              <a:ext uri="{FF2B5EF4-FFF2-40B4-BE49-F238E27FC236}">
                <a16:creationId xmlns:a16="http://schemas.microsoft.com/office/drawing/2014/main" id="{7800ADCC-D9B9-2844-93BC-2493AD9DA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1574" y="2763263"/>
            <a:ext cx="900112" cy="900112"/>
          </a:xfrm>
          <a:prstGeom prst="rect">
            <a:avLst/>
          </a:prstGeom>
        </p:spPr>
      </p:pic>
      <p:pic>
        <p:nvPicPr>
          <p:cNvPr id="10" name="Graphic 9">
            <a:extLst>
              <a:ext uri="{FF2B5EF4-FFF2-40B4-BE49-F238E27FC236}">
                <a16:creationId xmlns:a16="http://schemas.microsoft.com/office/drawing/2014/main" id="{4C930CFC-395D-537D-D581-F2A5F17A0A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9036" y="966439"/>
            <a:ext cx="900112" cy="900112"/>
          </a:xfrm>
          <a:prstGeom prst="rect">
            <a:avLst/>
          </a:prstGeom>
        </p:spPr>
      </p:pic>
      <p:pic>
        <p:nvPicPr>
          <p:cNvPr id="11" name="Graphic 10">
            <a:extLst>
              <a:ext uri="{FF2B5EF4-FFF2-40B4-BE49-F238E27FC236}">
                <a16:creationId xmlns:a16="http://schemas.microsoft.com/office/drawing/2014/main" id="{FC175E1C-9B41-CF18-B897-9C9F600708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1995" y="1396008"/>
            <a:ext cx="900112" cy="900112"/>
          </a:xfrm>
          <a:prstGeom prst="rect">
            <a:avLst/>
          </a:prstGeom>
        </p:spPr>
      </p:pic>
      <p:pic>
        <p:nvPicPr>
          <p:cNvPr id="12" name="Graphic 11">
            <a:extLst>
              <a:ext uri="{FF2B5EF4-FFF2-40B4-BE49-F238E27FC236}">
                <a16:creationId xmlns:a16="http://schemas.microsoft.com/office/drawing/2014/main" id="{054B963F-F120-EB53-9406-617C5695F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2668" y="3280179"/>
            <a:ext cx="900112" cy="900112"/>
          </a:xfrm>
          <a:prstGeom prst="rect">
            <a:avLst/>
          </a:prstGeom>
        </p:spPr>
      </p:pic>
      <p:pic>
        <p:nvPicPr>
          <p:cNvPr id="13" name="Graphic 12">
            <a:extLst>
              <a:ext uri="{FF2B5EF4-FFF2-40B4-BE49-F238E27FC236}">
                <a16:creationId xmlns:a16="http://schemas.microsoft.com/office/drawing/2014/main" id="{E1045BA1-C433-1A0A-3CE1-AF7AED598F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2522" y="4013598"/>
            <a:ext cx="900112" cy="900112"/>
          </a:xfrm>
          <a:prstGeom prst="rect">
            <a:avLst/>
          </a:prstGeom>
        </p:spPr>
      </p:pic>
      <p:pic>
        <p:nvPicPr>
          <p:cNvPr id="14" name="Graphic 13">
            <a:extLst>
              <a:ext uri="{FF2B5EF4-FFF2-40B4-BE49-F238E27FC236}">
                <a16:creationId xmlns:a16="http://schemas.microsoft.com/office/drawing/2014/main" id="{4AD170F6-5FBC-4C0D-EBCD-AAAE21155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6612" y="4152908"/>
            <a:ext cx="900112" cy="900112"/>
          </a:xfrm>
          <a:prstGeom prst="rect">
            <a:avLst/>
          </a:prstGeom>
        </p:spPr>
      </p:pic>
      <p:pic>
        <p:nvPicPr>
          <p:cNvPr id="15" name="Graphic 14">
            <a:extLst>
              <a:ext uri="{FF2B5EF4-FFF2-40B4-BE49-F238E27FC236}">
                <a16:creationId xmlns:a16="http://schemas.microsoft.com/office/drawing/2014/main" id="{722F585A-AB77-9F50-DB08-937BE40729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1060" y="1724367"/>
            <a:ext cx="900112" cy="900112"/>
          </a:xfrm>
          <a:prstGeom prst="rect">
            <a:avLst/>
          </a:prstGeom>
        </p:spPr>
      </p:pic>
      <p:pic>
        <p:nvPicPr>
          <p:cNvPr id="16" name="Graphic 15">
            <a:extLst>
              <a:ext uri="{FF2B5EF4-FFF2-40B4-BE49-F238E27FC236}">
                <a16:creationId xmlns:a16="http://schemas.microsoft.com/office/drawing/2014/main" id="{624B3680-2F54-3AFC-8E2E-2F76C4100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7936" y="4380480"/>
            <a:ext cx="900112" cy="900112"/>
          </a:xfrm>
          <a:prstGeom prst="rect">
            <a:avLst/>
          </a:prstGeom>
        </p:spPr>
      </p:pic>
      <p:pic>
        <p:nvPicPr>
          <p:cNvPr id="17" name="Graphic 16">
            <a:extLst>
              <a:ext uri="{FF2B5EF4-FFF2-40B4-BE49-F238E27FC236}">
                <a16:creationId xmlns:a16="http://schemas.microsoft.com/office/drawing/2014/main" id="{80C7E222-F491-F28D-9ECB-8894EEE1C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0377" y="3912740"/>
            <a:ext cx="900112" cy="900112"/>
          </a:xfrm>
          <a:prstGeom prst="rect">
            <a:avLst/>
          </a:prstGeom>
        </p:spPr>
      </p:pic>
      <p:pic>
        <p:nvPicPr>
          <p:cNvPr id="18" name="Graphic 17">
            <a:extLst>
              <a:ext uri="{FF2B5EF4-FFF2-40B4-BE49-F238E27FC236}">
                <a16:creationId xmlns:a16="http://schemas.microsoft.com/office/drawing/2014/main" id="{40133B4A-A7DE-F975-B0E0-BEDC8508E7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2720" y="3217069"/>
            <a:ext cx="900112" cy="900112"/>
          </a:xfrm>
          <a:prstGeom prst="rect">
            <a:avLst/>
          </a:prstGeom>
        </p:spPr>
      </p:pic>
      <p:pic>
        <p:nvPicPr>
          <p:cNvPr id="19" name="Graphic 18">
            <a:extLst>
              <a:ext uri="{FF2B5EF4-FFF2-40B4-BE49-F238E27FC236}">
                <a16:creationId xmlns:a16="http://schemas.microsoft.com/office/drawing/2014/main" id="{6E0E76A6-F218-BAB6-7142-504AAE616B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3794" y="2476498"/>
            <a:ext cx="900112" cy="900112"/>
          </a:xfrm>
          <a:prstGeom prst="rect">
            <a:avLst/>
          </a:prstGeom>
        </p:spPr>
      </p:pic>
      <p:pic>
        <p:nvPicPr>
          <p:cNvPr id="20" name="Graphic 19">
            <a:extLst>
              <a:ext uri="{FF2B5EF4-FFF2-40B4-BE49-F238E27FC236}">
                <a16:creationId xmlns:a16="http://schemas.microsoft.com/office/drawing/2014/main" id="{E67494DB-4FDE-C2E5-4B4C-1BA997D0EF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0702" y="1366669"/>
            <a:ext cx="900113" cy="900113"/>
          </a:xfrm>
          <a:prstGeom prst="rect">
            <a:avLst/>
          </a:prstGeom>
        </p:spPr>
      </p:pic>
      <p:pic>
        <p:nvPicPr>
          <p:cNvPr id="21" name="Graphic 20">
            <a:extLst>
              <a:ext uri="{FF2B5EF4-FFF2-40B4-BE49-F238E27FC236}">
                <a16:creationId xmlns:a16="http://schemas.microsoft.com/office/drawing/2014/main" id="{2A531986-9C0B-A859-34D2-E8D72DC114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2909" y="2476497"/>
            <a:ext cx="900113" cy="900113"/>
          </a:xfrm>
          <a:prstGeom prst="rect">
            <a:avLst/>
          </a:prstGeom>
        </p:spPr>
      </p:pic>
      <p:pic>
        <p:nvPicPr>
          <p:cNvPr id="22" name="Graphic 21">
            <a:extLst>
              <a:ext uri="{FF2B5EF4-FFF2-40B4-BE49-F238E27FC236}">
                <a16:creationId xmlns:a16="http://schemas.microsoft.com/office/drawing/2014/main" id="{0C395331-34C2-E71A-8074-7B9EFD7A71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719" y="1419049"/>
            <a:ext cx="900113" cy="900113"/>
          </a:xfrm>
          <a:prstGeom prst="rect">
            <a:avLst/>
          </a:prstGeom>
        </p:spPr>
      </p:pic>
      <p:pic>
        <p:nvPicPr>
          <p:cNvPr id="23" name="Graphic 22">
            <a:extLst>
              <a:ext uri="{FF2B5EF4-FFF2-40B4-BE49-F238E27FC236}">
                <a16:creationId xmlns:a16="http://schemas.microsoft.com/office/drawing/2014/main" id="{CACD6EF8-BE8D-9787-5D9B-CB738FE9EB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6827" y="3057014"/>
            <a:ext cx="900113" cy="900113"/>
          </a:xfrm>
          <a:prstGeom prst="rect">
            <a:avLst/>
          </a:prstGeom>
        </p:spPr>
      </p:pic>
      <p:pic>
        <p:nvPicPr>
          <p:cNvPr id="24" name="Graphic 23">
            <a:extLst>
              <a:ext uri="{FF2B5EF4-FFF2-40B4-BE49-F238E27FC236}">
                <a16:creationId xmlns:a16="http://schemas.microsoft.com/office/drawing/2014/main" id="{2AF514FD-56CF-FF00-3711-CFF7748266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6555" y="4762512"/>
            <a:ext cx="900113" cy="900113"/>
          </a:xfrm>
          <a:prstGeom prst="rect">
            <a:avLst/>
          </a:prstGeom>
        </p:spPr>
      </p:pic>
      <p:pic>
        <p:nvPicPr>
          <p:cNvPr id="25" name="Graphic 24">
            <a:extLst>
              <a:ext uri="{FF2B5EF4-FFF2-40B4-BE49-F238E27FC236}">
                <a16:creationId xmlns:a16="http://schemas.microsoft.com/office/drawing/2014/main" id="{A19345E6-8197-FDD2-063F-BA04E365C1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4333" y="2147376"/>
            <a:ext cx="900113" cy="900113"/>
          </a:xfrm>
          <a:prstGeom prst="rect">
            <a:avLst/>
          </a:prstGeom>
        </p:spPr>
      </p:pic>
      <p:pic>
        <p:nvPicPr>
          <p:cNvPr id="26" name="Graphic 25">
            <a:extLst>
              <a:ext uri="{FF2B5EF4-FFF2-40B4-BE49-F238E27FC236}">
                <a16:creationId xmlns:a16="http://schemas.microsoft.com/office/drawing/2014/main" id="{50E0CAF7-747E-AC0A-99E0-7ED4AB76DC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2107" y="4719640"/>
            <a:ext cx="900113" cy="900113"/>
          </a:xfrm>
          <a:prstGeom prst="rect">
            <a:avLst/>
          </a:prstGeom>
        </p:spPr>
      </p:pic>
      <p:pic>
        <p:nvPicPr>
          <p:cNvPr id="27" name="Graphic 26">
            <a:extLst>
              <a:ext uri="{FF2B5EF4-FFF2-40B4-BE49-F238E27FC236}">
                <a16:creationId xmlns:a16="http://schemas.microsoft.com/office/drawing/2014/main" id="{0F64F310-7A62-D762-A879-BFB35208CC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60320" y="4207667"/>
            <a:ext cx="900113" cy="900113"/>
          </a:xfrm>
          <a:prstGeom prst="rect">
            <a:avLst/>
          </a:prstGeom>
        </p:spPr>
      </p:pic>
      <p:pic>
        <p:nvPicPr>
          <p:cNvPr id="28" name="Graphic 27">
            <a:extLst>
              <a:ext uri="{FF2B5EF4-FFF2-40B4-BE49-F238E27FC236}">
                <a16:creationId xmlns:a16="http://schemas.microsoft.com/office/drawing/2014/main" id="{A3DA3623-3069-5E70-612C-1599E608C4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8596" y="3993359"/>
            <a:ext cx="900113" cy="900113"/>
          </a:xfrm>
          <a:prstGeom prst="rect">
            <a:avLst/>
          </a:prstGeom>
        </p:spPr>
      </p:pic>
      <p:pic>
        <p:nvPicPr>
          <p:cNvPr id="29" name="Graphic 28">
            <a:extLst>
              <a:ext uri="{FF2B5EF4-FFF2-40B4-BE49-F238E27FC236}">
                <a16:creationId xmlns:a16="http://schemas.microsoft.com/office/drawing/2014/main" id="{B6CEAEB8-C0A2-648A-EC18-868541C802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1396" y="3598069"/>
            <a:ext cx="900113" cy="900113"/>
          </a:xfrm>
          <a:prstGeom prst="rect">
            <a:avLst/>
          </a:prstGeom>
        </p:spPr>
      </p:pic>
      <p:pic>
        <p:nvPicPr>
          <p:cNvPr id="30" name="Graphic 29">
            <a:extLst>
              <a:ext uri="{FF2B5EF4-FFF2-40B4-BE49-F238E27FC236}">
                <a16:creationId xmlns:a16="http://schemas.microsoft.com/office/drawing/2014/main" id="{6D993B21-1FD9-FFCC-4ACB-4930A7A99E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98837" y="3093240"/>
            <a:ext cx="900113" cy="900113"/>
          </a:xfrm>
          <a:prstGeom prst="rect">
            <a:avLst/>
          </a:prstGeom>
        </p:spPr>
      </p:pic>
      <p:pic>
        <p:nvPicPr>
          <p:cNvPr id="31" name="Graphic 30">
            <a:extLst>
              <a:ext uri="{FF2B5EF4-FFF2-40B4-BE49-F238E27FC236}">
                <a16:creationId xmlns:a16="http://schemas.microsoft.com/office/drawing/2014/main" id="{0896BBE5-5FA1-4019-3B53-E3B8F20749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2145" y="1500186"/>
            <a:ext cx="900112" cy="900112"/>
          </a:xfrm>
          <a:prstGeom prst="rect">
            <a:avLst/>
          </a:prstGeom>
        </p:spPr>
      </p:pic>
      <p:pic>
        <p:nvPicPr>
          <p:cNvPr id="32" name="Graphic 31">
            <a:extLst>
              <a:ext uri="{FF2B5EF4-FFF2-40B4-BE49-F238E27FC236}">
                <a16:creationId xmlns:a16="http://schemas.microsoft.com/office/drawing/2014/main" id="{B46F377C-4699-FE9A-9B55-E2078B68E0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0204" y="1500184"/>
            <a:ext cx="900113" cy="900113"/>
          </a:xfrm>
          <a:prstGeom prst="rect">
            <a:avLst/>
          </a:prstGeom>
        </p:spPr>
      </p:pic>
      <p:pic>
        <p:nvPicPr>
          <p:cNvPr id="33" name="Graphic 32">
            <a:extLst>
              <a:ext uri="{FF2B5EF4-FFF2-40B4-BE49-F238E27FC236}">
                <a16:creationId xmlns:a16="http://schemas.microsoft.com/office/drawing/2014/main" id="{A2761667-3E83-04AD-B7BD-9039FBAD14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3669" y="2091750"/>
            <a:ext cx="900112" cy="900112"/>
          </a:xfrm>
          <a:prstGeom prst="rect">
            <a:avLst/>
          </a:prstGeom>
        </p:spPr>
      </p:pic>
      <p:pic>
        <p:nvPicPr>
          <p:cNvPr id="34" name="Graphic 33">
            <a:extLst>
              <a:ext uri="{FF2B5EF4-FFF2-40B4-BE49-F238E27FC236}">
                <a16:creationId xmlns:a16="http://schemas.microsoft.com/office/drawing/2014/main" id="{B3A94A09-0E69-E008-94F7-3149091493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131" y="294926"/>
            <a:ext cx="900112" cy="900112"/>
          </a:xfrm>
          <a:prstGeom prst="rect">
            <a:avLst/>
          </a:prstGeom>
        </p:spPr>
      </p:pic>
      <p:pic>
        <p:nvPicPr>
          <p:cNvPr id="35" name="Graphic 34">
            <a:extLst>
              <a:ext uri="{FF2B5EF4-FFF2-40B4-BE49-F238E27FC236}">
                <a16:creationId xmlns:a16="http://schemas.microsoft.com/office/drawing/2014/main" id="{7A9E87AE-FD9E-B9DE-A056-3A8A057C30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4090" y="724495"/>
            <a:ext cx="900112" cy="900112"/>
          </a:xfrm>
          <a:prstGeom prst="rect">
            <a:avLst/>
          </a:prstGeom>
        </p:spPr>
      </p:pic>
      <p:pic>
        <p:nvPicPr>
          <p:cNvPr id="36" name="Graphic 35">
            <a:extLst>
              <a:ext uri="{FF2B5EF4-FFF2-40B4-BE49-F238E27FC236}">
                <a16:creationId xmlns:a16="http://schemas.microsoft.com/office/drawing/2014/main" id="{705614AF-CAEB-F94F-837A-CD6EC5DEA2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4763" y="2608666"/>
            <a:ext cx="900112" cy="900112"/>
          </a:xfrm>
          <a:prstGeom prst="rect">
            <a:avLst/>
          </a:prstGeom>
        </p:spPr>
      </p:pic>
      <p:pic>
        <p:nvPicPr>
          <p:cNvPr id="37" name="Graphic 36">
            <a:extLst>
              <a:ext uri="{FF2B5EF4-FFF2-40B4-BE49-F238E27FC236}">
                <a16:creationId xmlns:a16="http://schemas.microsoft.com/office/drawing/2014/main" id="{51132799-2859-805F-1EE0-9D588641E6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4617" y="3342085"/>
            <a:ext cx="900112" cy="900112"/>
          </a:xfrm>
          <a:prstGeom prst="rect">
            <a:avLst/>
          </a:prstGeom>
        </p:spPr>
      </p:pic>
      <p:pic>
        <p:nvPicPr>
          <p:cNvPr id="38" name="Graphic 37">
            <a:extLst>
              <a:ext uri="{FF2B5EF4-FFF2-40B4-BE49-F238E27FC236}">
                <a16:creationId xmlns:a16="http://schemas.microsoft.com/office/drawing/2014/main" id="{BC7283EE-351C-C3B5-2666-51EC5AACD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3155" y="1052854"/>
            <a:ext cx="900112" cy="900112"/>
          </a:xfrm>
          <a:prstGeom prst="rect">
            <a:avLst/>
          </a:prstGeom>
        </p:spPr>
      </p:pic>
      <p:pic>
        <p:nvPicPr>
          <p:cNvPr id="39" name="Graphic 38">
            <a:extLst>
              <a:ext uri="{FF2B5EF4-FFF2-40B4-BE49-F238E27FC236}">
                <a16:creationId xmlns:a16="http://schemas.microsoft.com/office/drawing/2014/main" id="{DEDBDFCB-D586-A963-65DC-F23D1E08D4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031" y="3708967"/>
            <a:ext cx="900112" cy="900112"/>
          </a:xfrm>
          <a:prstGeom prst="rect">
            <a:avLst/>
          </a:prstGeom>
        </p:spPr>
      </p:pic>
      <p:pic>
        <p:nvPicPr>
          <p:cNvPr id="40" name="Graphic 39">
            <a:extLst>
              <a:ext uri="{FF2B5EF4-FFF2-40B4-BE49-F238E27FC236}">
                <a16:creationId xmlns:a16="http://schemas.microsoft.com/office/drawing/2014/main" id="{A12DC8A8-7B58-B1EF-9274-029B0D7B5B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2472" y="3241227"/>
            <a:ext cx="900112" cy="900112"/>
          </a:xfrm>
          <a:prstGeom prst="rect">
            <a:avLst/>
          </a:prstGeom>
        </p:spPr>
      </p:pic>
      <p:pic>
        <p:nvPicPr>
          <p:cNvPr id="41" name="Graphic 40">
            <a:extLst>
              <a:ext uri="{FF2B5EF4-FFF2-40B4-BE49-F238E27FC236}">
                <a16:creationId xmlns:a16="http://schemas.microsoft.com/office/drawing/2014/main" id="{660520B8-1D78-24B4-508F-4EDF4768EA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4815" y="2545556"/>
            <a:ext cx="900112" cy="900112"/>
          </a:xfrm>
          <a:prstGeom prst="rect">
            <a:avLst/>
          </a:prstGeom>
        </p:spPr>
      </p:pic>
      <p:pic>
        <p:nvPicPr>
          <p:cNvPr id="42" name="Graphic 41">
            <a:extLst>
              <a:ext uri="{FF2B5EF4-FFF2-40B4-BE49-F238E27FC236}">
                <a16:creationId xmlns:a16="http://schemas.microsoft.com/office/drawing/2014/main" id="{113945B1-D32F-7BC0-BC55-8DDD24EBA3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5889" y="1804985"/>
            <a:ext cx="900112" cy="900112"/>
          </a:xfrm>
          <a:prstGeom prst="rect">
            <a:avLst/>
          </a:prstGeom>
        </p:spPr>
      </p:pic>
      <p:pic>
        <p:nvPicPr>
          <p:cNvPr id="43" name="Graphic 42">
            <a:extLst>
              <a:ext uri="{FF2B5EF4-FFF2-40B4-BE49-F238E27FC236}">
                <a16:creationId xmlns:a16="http://schemas.microsoft.com/office/drawing/2014/main" id="{86204962-AC1D-3533-8573-062874A77D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2797" y="695156"/>
            <a:ext cx="900113" cy="900113"/>
          </a:xfrm>
          <a:prstGeom prst="rect">
            <a:avLst/>
          </a:prstGeom>
        </p:spPr>
      </p:pic>
      <p:pic>
        <p:nvPicPr>
          <p:cNvPr id="44" name="Graphic 43">
            <a:extLst>
              <a:ext uri="{FF2B5EF4-FFF2-40B4-BE49-F238E27FC236}">
                <a16:creationId xmlns:a16="http://schemas.microsoft.com/office/drawing/2014/main" id="{7AC2961F-4D17-839B-6755-BB369EC739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8814" y="747536"/>
            <a:ext cx="900113" cy="900113"/>
          </a:xfrm>
          <a:prstGeom prst="rect">
            <a:avLst/>
          </a:prstGeom>
        </p:spPr>
      </p:pic>
      <p:pic>
        <p:nvPicPr>
          <p:cNvPr id="45" name="Graphic 44">
            <a:extLst>
              <a:ext uri="{FF2B5EF4-FFF2-40B4-BE49-F238E27FC236}">
                <a16:creationId xmlns:a16="http://schemas.microsoft.com/office/drawing/2014/main" id="{1002D1A9-2426-880B-4EC9-B47D24C2E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8922" y="2385501"/>
            <a:ext cx="900113" cy="900113"/>
          </a:xfrm>
          <a:prstGeom prst="rect">
            <a:avLst/>
          </a:prstGeom>
        </p:spPr>
      </p:pic>
      <p:pic>
        <p:nvPicPr>
          <p:cNvPr id="46" name="Graphic 45">
            <a:extLst>
              <a:ext uri="{FF2B5EF4-FFF2-40B4-BE49-F238E27FC236}">
                <a16:creationId xmlns:a16="http://schemas.microsoft.com/office/drawing/2014/main" id="{8DDF1588-D724-EBD3-8392-E2D7762E18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8650" y="4090999"/>
            <a:ext cx="900113" cy="900113"/>
          </a:xfrm>
          <a:prstGeom prst="rect">
            <a:avLst/>
          </a:prstGeom>
        </p:spPr>
      </p:pic>
      <p:pic>
        <p:nvPicPr>
          <p:cNvPr id="47" name="Graphic 46">
            <a:extLst>
              <a:ext uri="{FF2B5EF4-FFF2-40B4-BE49-F238E27FC236}">
                <a16:creationId xmlns:a16="http://schemas.microsoft.com/office/drawing/2014/main" id="{81D6CED5-DB24-DBFD-8C59-A262996CB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6428" y="1475863"/>
            <a:ext cx="900113" cy="900113"/>
          </a:xfrm>
          <a:prstGeom prst="rect">
            <a:avLst/>
          </a:prstGeom>
        </p:spPr>
      </p:pic>
      <p:pic>
        <p:nvPicPr>
          <p:cNvPr id="48" name="Graphic 47">
            <a:extLst>
              <a:ext uri="{FF2B5EF4-FFF2-40B4-BE49-F238E27FC236}">
                <a16:creationId xmlns:a16="http://schemas.microsoft.com/office/drawing/2014/main" id="{BC6EF9AD-D6F1-CDC1-153A-2E4970254D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4202" y="4048127"/>
            <a:ext cx="900113" cy="900113"/>
          </a:xfrm>
          <a:prstGeom prst="rect">
            <a:avLst/>
          </a:prstGeom>
        </p:spPr>
      </p:pic>
      <p:pic>
        <p:nvPicPr>
          <p:cNvPr id="49" name="Graphic 48">
            <a:extLst>
              <a:ext uri="{FF2B5EF4-FFF2-40B4-BE49-F238E27FC236}">
                <a16:creationId xmlns:a16="http://schemas.microsoft.com/office/drawing/2014/main" id="{B632AA75-F4FA-1027-2609-813C3BFCF7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2415" y="3536154"/>
            <a:ext cx="900113" cy="900113"/>
          </a:xfrm>
          <a:prstGeom prst="rect">
            <a:avLst/>
          </a:prstGeom>
        </p:spPr>
      </p:pic>
      <p:pic>
        <p:nvPicPr>
          <p:cNvPr id="50" name="Graphic 49">
            <a:extLst>
              <a:ext uri="{FF2B5EF4-FFF2-40B4-BE49-F238E27FC236}">
                <a16:creationId xmlns:a16="http://schemas.microsoft.com/office/drawing/2014/main" id="{9199BE3D-7902-5889-0CDC-C5B7F13B23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0691" y="3321846"/>
            <a:ext cx="900113" cy="900113"/>
          </a:xfrm>
          <a:prstGeom prst="rect">
            <a:avLst/>
          </a:prstGeom>
        </p:spPr>
      </p:pic>
      <p:pic>
        <p:nvPicPr>
          <p:cNvPr id="51" name="Graphic 50">
            <a:extLst>
              <a:ext uri="{FF2B5EF4-FFF2-40B4-BE49-F238E27FC236}">
                <a16:creationId xmlns:a16="http://schemas.microsoft.com/office/drawing/2014/main" id="{45A34CDD-6A29-079C-7613-DF5CE74FA1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3491" y="2926556"/>
            <a:ext cx="900113" cy="900113"/>
          </a:xfrm>
          <a:prstGeom prst="rect">
            <a:avLst/>
          </a:prstGeom>
        </p:spPr>
      </p:pic>
      <p:pic>
        <p:nvPicPr>
          <p:cNvPr id="52" name="Graphic 51">
            <a:extLst>
              <a:ext uri="{FF2B5EF4-FFF2-40B4-BE49-F238E27FC236}">
                <a16:creationId xmlns:a16="http://schemas.microsoft.com/office/drawing/2014/main" id="{00B6EDDE-1337-12BF-622A-408FC9A367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0932" y="2421727"/>
            <a:ext cx="900113" cy="900113"/>
          </a:xfrm>
          <a:prstGeom prst="rect">
            <a:avLst/>
          </a:prstGeom>
        </p:spPr>
      </p:pic>
      <p:pic>
        <p:nvPicPr>
          <p:cNvPr id="53" name="Graphic 52">
            <a:extLst>
              <a:ext uri="{FF2B5EF4-FFF2-40B4-BE49-F238E27FC236}">
                <a16:creationId xmlns:a16="http://schemas.microsoft.com/office/drawing/2014/main" id="{80E3ED3B-2F86-C8A3-82B8-475E666A96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623" y="1475945"/>
            <a:ext cx="900112" cy="900112"/>
          </a:xfrm>
          <a:prstGeom prst="rect">
            <a:avLst/>
          </a:prstGeom>
        </p:spPr>
      </p:pic>
      <p:pic>
        <p:nvPicPr>
          <p:cNvPr id="54" name="Graphic 53">
            <a:extLst>
              <a:ext uri="{FF2B5EF4-FFF2-40B4-BE49-F238E27FC236}">
                <a16:creationId xmlns:a16="http://schemas.microsoft.com/office/drawing/2014/main" id="{4C4B6139-45C3-BC0D-A0D5-BEC10A4327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9330" y="1446606"/>
            <a:ext cx="900113" cy="900113"/>
          </a:xfrm>
          <a:prstGeom prst="rect">
            <a:avLst/>
          </a:prstGeom>
        </p:spPr>
      </p:pic>
      <p:pic>
        <p:nvPicPr>
          <p:cNvPr id="55" name="Graphic 54">
            <a:extLst>
              <a:ext uri="{FF2B5EF4-FFF2-40B4-BE49-F238E27FC236}">
                <a16:creationId xmlns:a16="http://schemas.microsoft.com/office/drawing/2014/main" id="{79179494-2440-CCB4-6B78-F6544508E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5347" y="1498986"/>
            <a:ext cx="900113" cy="900113"/>
          </a:xfrm>
          <a:prstGeom prst="rect">
            <a:avLst/>
          </a:prstGeom>
        </p:spPr>
      </p:pic>
      <p:pic>
        <p:nvPicPr>
          <p:cNvPr id="56" name="Graphic 55">
            <a:extLst>
              <a:ext uri="{FF2B5EF4-FFF2-40B4-BE49-F238E27FC236}">
                <a16:creationId xmlns:a16="http://schemas.microsoft.com/office/drawing/2014/main" id="{5F4992E2-0B2B-4BD2-8E30-CE5D59787A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5714" y="1724367"/>
            <a:ext cx="900112" cy="900112"/>
          </a:xfrm>
          <a:prstGeom prst="rect">
            <a:avLst/>
          </a:prstGeom>
        </p:spPr>
      </p:pic>
      <p:pic>
        <p:nvPicPr>
          <p:cNvPr id="57" name="Graphic 56">
            <a:extLst>
              <a:ext uri="{FF2B5EF4-FFF2-40B4-BE49-F238E27FC236}">
                <a16:creationId xmlns:a16="http://schemas.microsoft.com/office/drawing/2014/main" id="{43C669BD-E2E2-C147-C73A-F47B7601C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775" y="1354928"/>
            <a:ext cx="900113" cy="900113"/>
          </a:xfrm>
          <a:prstGeom prst="rect">
            <a:avLst/>
          </a:prstGeom>
        </p:spPr>
      </p:pic>
      <p:sp>
        <p:nvSpPr>
          <p:cNvPr id="58" name="TextBox 57">
            <a:extLst>
              <a:ext uri="{FF2B5EF4-FFF2-40B4-BE49-F238E27FC236}">
                <a16:creationId xmlns:a16="http://schemas.microsoft.com/office/drawing/2014/main" id="{172CE797-7783-4DF1-5A47-AF379A7A61CF}"/>
              </a:ext>
            </a:extLst>
          </p:cNvPr>
          <p:cNvSpPr txBox="1"/>
          <p:nvPr/>
        </p:nvSpPr>
        <p:spPr>
          <a:xfrm>
            <a:off x="3121995" y="5662625"/>
            <a:ext cx="5560043" cy="923330"/>
          </a:xfrm>
          <a:prstGeom prst="rect">
            <a:avLst/>
          </a:prstGeom>
          <a:noFill/>
        </p:spPr>
        <p:txBody>
          <a:bodyPr wrap="square" rtlCol="0">
            <a:spAutoFit/>
          </a:bodyPr>
          <a:lstStyle/>
          <a:p>
            <a:r>
              <a:rPr lang="en-US" dirty="0"/>
              <a:t>Director, Technical Director, Camera Operators, Graphics Artists, Audio Mixers, Commentators, Statisticians, Coordinators…</a:t>
            </a:r>
            <a:endParaRPr lang="en-CA" dirty="0"/>
          </a:p>
        </p:txBody>
      </p:sp>
      <p:sp>
        <p:nvSpPr>
          <p:cNvPr id="59" name="Arrow: Right 58">
            <a:extLst>
              <a:ext uri="{FF2B5EF4-FFF2-40B4-BE49-F238E27FC236}">
                <a16:creationId xmlns:a16="http://schemas.microsoft.com/office/drawing/2014/main" id="{F0AAA531-27B7-AE04-96E7-A6A7C852CE6E}"/>
              </a:ext>
            </a:extLst>
          </p:cNvPr>
          <p:cNvSpPr/>
          <p:nvPr/>
        </p:nvSpPr>
        <p:spPr>
          <a:xfrm>
            <a:off x="2662493" y="2899837"/>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Arrow: Right 59">
            <a:extLst>
              <a:ext uri="{FF2B5EF4-FFF2-40B4-BE49-F238E27FC236}">
                <a16:creationId xmlns:a16="http://schemas.microsoft.com/office/drawing/2014/main" id="{556E3452-4A15-BD5E-DA2B-C15FA1941890}"/>
              </a:ext>
            </a:extLst>
          </p:cNvPr>
          <p:cNvSpPr/>
          <p:nvPr/>
        </p:nvSpPr>
        <p:spPr>
          <a:xfrm>
            <a:off x="8393503" y="2965495"/>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6392FD3-FADD-677F-1445-CE757C94B658}"/>
              </a:ext>
            </a:extLst>
          </p:cNvPr>
          <p:cNvSpPr/>
          <p:nvPr/>
        </p:nvSpPr>
        <p:spPr>
          <a:xfrm>
            <a:off x="9401175" y="1804984"/>
            <a:ext cx="2438400" cy="2957528"/>
          </a:xfrm>
          <a:prstGeom prst="roundRect">
            <a:avLst/>
          </a:prstGeom>
          <a:solidFill>
            <a:schemeClr val="accent1">
              <a:lumMod val="60000"/>
              <a:lumOff val="40000"/>
            </a:schemeClr>
          </a:solidFill>
          <a:ln w="539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Real-Time Media Distribution</a:t>
            </a:r>
            <a:endParaRPr lang="en-CA" sz="3200" dirty="0">
              <a:solidFill>
                <a:schemeClr val="tx1"/>
              </a:solidFill>
            </a:endParaRPr>
          </a:p>
        </p:txBody>
      </p:sp>
      <p:pic>
        <p:nvPicPr>
          <p:cNvPr id="62" name="Picture 61" descr="A black background with white letters&#10;&#10;Description automatically generated">
            <a:extLst>
              <a:ext uri="{FF2B5EF4-FFF2-40B4-BE49-F238E27FC236}">
                <a16:creationId xmlns:a16="http://schemas.microsoft.com/office/drawing/2014/main" id="{8D72A85D-0004-54C4-2A49-896712CC0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63" name="Picture 62" descr="A white text on a black background&#10;&#10;Description automatically generated">
            <a:extLst>
              <a:ext uri="{FF2B5EF4-FFF2-40B4-BE49-F238E27FC236}">
                <a16:creationId xmlns:a16="http://schemas.microsoft.com/office/drawing/2014/main" id="{1F812745-D113-0D2D-DE5D-83078F0981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114134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BF50DA-2F58-EFBE-F645-39C9BC555359}"/>
              </a:ext>
            </a:extLst>
          </p:cNvPr>
          <p:cNvSpPr txBox="1"/>
          <p:nvPr/>
        </p:nvSpPr>
        <p:spPr>
          <a:xfrm>
            <a:off x="2990850" y="128588"/>
            <a:ext cx="4857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Live Production</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CEE2981D-0DCC-FFB3-3783-B4DA1341CB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599" y="2009775"/>
            <a:ext cx="2390775" cy="2390775"/>
          </a:xfrm>
          <a:prstGeom prst="rect">
            <a:avLst/>
          </a:prstGeom>
        </p:spPr>
      </p:pic>
      <p:sp>
        <p:nvSpPr>
          <p:cNvPr id="5" name="TextBox 4">
            <a:extLst>
              <a:ext uri="{FF2B5EF4-FFF2-40B4-BE49-F238E27FC236}">
                <a16:creationId xmlns:a16="http://schemas.microsoft.com/office/drawing/2014/main" id="{6E8D6EA0-0582-16F1-25C5-2EA793D9A8ED}"/>
              </a:ext>
            </a:extLst>
          </p:cNvPr>
          <p:cNvSpPr txBox="1"/>
          <p:nvPr/>
        </p:nvSpPr>
        <p:spPr>
          <a:xfrm>
            <a:off x="638173" y="4137313"/>
            <a:ext cx="2062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Sports Event</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172CE797-7783-4DF1-5A47-AF379A7A61CF}"/>
              </a:ext>
            </a:extLst>
          </p:cNvPr>
          <p:cNvSpPr txBox="1"/>
          <p:nvPr/>
        </p:nvSpPr>
        <p:spPr>
          <a:xfrm>
            <a:off x="3121995" y="5662625"/>
            <a:ext cx="5560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Sport-Aware AI Camera Tracking, AI Voice Generation for Commentators, AI Generated Graphics, AI Switching…</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Arrow: Right 58">
            <a:extLst>
              <a:ext uri="{FF2B5EF4-FFF2-40B4-BE49-F238E27FC236}">
                <a16:creationId xmlns:a16="http://schemas.microsoft.com/office/drawing/2014/main" id="{F0AAA531-27B7-AE04-96E7-A6A7C852CE6E}"/>
              </a:ext>
            </a:extLst>
          </p:cNvPr>
          <p:cNvSpPr/>
          <p:nvPr/>
        </p:nvSpPr>
        <p:spPr>
          <a:xfrm>
            <a:off x="3172825" y="2876025"/>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Arrow: Right 59">
            <a:extLst>
              <a:ext uri="{FF2B5EF4-FFF2-40B4-BE49-F238E27FC236}">
                <a16:creationId xmlns:a16="http://schemas.microsoft.com/office/drawing/2014/main" id="{556E3452-4A15-BD5E-DA2B-C15FA1941890}"/>
              </a:ext>
            </a:extLst>
          </p:cNvPr>
          <p:cNvSpPr/>
          <p:nvPr/>
        </p:nvSpPr>
        <p:spPr>
          <a:xfrm>
            <a:off x="7432990" y="2970948"/>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6392FD3-FADD-677F-1445-CE757C94B658}"/>
              </a:ext>
            </a:extLst>
          </p:cNvPr>
          <p:cNvSpPr/>
          <p:nvPr/>
        </p:nvSpPr>
        <p:spPr>
          <a:xfrm>
            <a:off x="9401175" y="1804984"/>
            <a:ext cx="2438400" cy="2957528"/>
          </a:xfrm>
          <a:prstGeom prst="roundRect">
            <a:avLst/>
          </a:prstGeom>
          <a:solidFill>
            <a:schemeClr val="accent1">
              <a:lumMod val="60000"/>
              <a:lumOff val="40000"/>
            </a:schemeClr>
          </a:solidFill>
          <a:ln w="539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Real-Time Media Distribution</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9B52C8-50A9-FCA3-6862-47488C55238D}"/>
              </a:ext>
            </a:extLst>
          </p:cNvPr>
          <p:cNvSpPr txBox="1"/>
          <p:nvPr/>
        </p:nvSpPr>
        <p:spPr>
          <a:xfrm>
            <a:off x="4012435" y="1281113"/>
            <a:ext cx="3971201" cy="3939540"/>
          </a:xfrm>
          <a:prstGeom prst="rect">
            <a:avLst/>
          </a:prstGeom>
          <a:noFill/>
        </p:spPr>
        <p:txBody>
          <a:bodyPr wrap="square" rtlCol="0">
            <a:spAutoFit/>
          </a:bodyPr>
          <a:lstStyle/>
          <a:p>
            <a:r>
              <a:rPr lang="en-US" sz="25000" dirty="0"/>
              <a:t>AI</a:t>
            </a:r>
            <a:endParaRPr lang="en-CA" sz="25000" dirty="0"/>
          </a:p>
        </p:txBody>
      </p:sp>
      <p:pic>
        <p:nvPicPr>
          <p:cNvPr id="8" name="Picture 7" descr="A black background with white letters&#10;&#10;Description automatically generated">
            <a:extLst>
              <a:ext uri="{FF2B5EF4-FFF2-40B4-BE49-F238E27FC236}">
                <a16:creationId xmlns:a16="http://schemas.microsoft.com/office/drawing/2014/main" id="{3E1726F3-B0D9-232D-06FB-67016B610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10464BA3-FBCD-75D5-F25F-6EFAAB1D5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34874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D57A5-68C4-CE43-FF95-A9C022B666D3}"/>
              </a:ext>
            </a:extLst>
          </p:cNvPr>
          <p:cNvSpPr txBox="1"/>
          <p:nvPr/>
        </p:nvSpPr>
        <p:spPr>
          <a:xfrm>
            <a:off x="2990850" y="128588"/>
            <a:ext cx="4857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Playout and Distribution</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BD8373DE-B26F-22CE-A146-F86BFAFCF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43225" y="1776412"/>
            <a:ext cx="2886075" cy="2886075"/>
          </a:xfrm>
          <a:prstGeom prst="rect">
            <a:avLst/>
          </a:prstGeom>
        </p:spPr>
      </p:pic>
      <p:sp>
        <p:nvSpPr>
          <p:cNvPr id="5" name="TextBox 4">
            <a:extLst>
              <a:ext uri="{FF2B5EF4-FFF2-40B4-BE49-F238E27FC236}">
                <a16:creationId xmlns:a16="http://schemas.microsoft.com/office/drawing/2014/main" id="{946EAF5E-D4F5-4946-4803-49C8274B486C}"/>
              </a:ext>
            </a:extLst>
          </p:cNvPr>
          <p:cNvSpPr txBox="1"/>
          <p:nvPr/>
        </p:nvSpPr>
        <p:spPr>
          <a:xfrm>
            <a:off x="3309936" y="4537363"/>
            <a:ext cx="2062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TV Station or NOC</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B06398AE-1B19-611D-6F34-3E017ABF82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0510" y="2505072"/>
            <a:ext cx="900113" cy="900113"/>
          </a:xfrm>
          <a:prstGeom prst="rect">
            <a:avLst/>
          </a:prstGeom>
        </p:spPr>
      </p:pic>
      <p:pic>
        <p:nvPicPr>
          <p:cNvPr id="7" name="Graphic 6">
            <a:extLst>
              <a:ext uri="{FF2B5EF4-FFF2-40B4-BE49-F238E27FC236}">
                <a16:creationId xmlns:a16="http://schemas.microsoft.com/office/drawing/2014/main" id="{74EE76CD-D599-7D04-268E-C6CAC6981C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5069" y="3613554"/>
            <a:ext cx="900112" cy="900112"/>
          </a:xfrm>
          <a:prstGeom prst="rect">
            <a:avLst/>
          </a:prstGeom>
        </p:spPr>
      </p:pic>
      <p:pic>
        <p:nvPicPr>
          <p:cNvPr id="8" name="Graphic 7">
            <a:extLst>
              <a:ext uri="{FF2B5EF4-FFF2-40B4-BE49-F238E27FC236}">
                <a16:creationId xmlns:a16="http://schemas.microsoft.com/office/drawing/2014/main" id="{A96D0957-4D7C-91C4-D51B-09051694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9013" y="4486283"/>
            <a:ext cx="900112" cy="900112"/>
          </a:xfrm>
          <a:prstGeom prst="rect">
            <a:avLst/>
          </a:prstGeom>
        </p:spPr>
      </p:pic>
      <p:pic>
        <p:nvPicPr>
          <p:cNvPr id="9" name="Graphic 8">
            <a:extLst>
              <a:ext uri="{FF2B5EF4-FFF2-40B4-BE49-F238E27FC236}">
                <a16:creationId xmlns:a16="http://schemas.microsoft.com/office/drawing/2014/main" id="{74D11142-E8BE-D307-793C-D0F073E577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5310" y="2809872"/>
            <a:ext cx="900113" cy="900113"/>
          </a:xfrm>
          <a:prstGeom prst="rect">
            <a:avLst/>
          </a:prstGeom>
        </p:spPr>
      </p:pic>
      <p:pic>
        <p:nvPicPr>
          <p:cNvPr id="10" name="Graphic 9">
            <a:extLst>
              <a:ext uri="{FF2B5EF4-FFF2-40B4-BE49-F238E27FC236}">
                <a16:creationId xmlns:a16="http://schemas.microsoft.com/office/drawing/2014/main" id="{5817A71A-3556-36B2-033E-CD77C75C09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443" y="2753389"/>
            <a:ext cx="900113" cy="900113"/>
          </a:xfrm>
          <a:prstGeom prst="rect">
            <a:avLst/>
          </a:prstGeom>
        </p:spPr>
      </p:pic>
      <p:pic>
        <p:nvPicPr>
          <p:cNvPr id="11" name="Graphic 10">
            <a:extLst>
              <a:ext uri="{FF2B5EF4-FFF2-40B4-BE49-F238E27FC236}">
                <a16:creationId xmlns:a16="http://schemas.microsoft.com/office/drawing/2014/main" id="{93F204C4-D334-5DA1-7F2A-BEA96EE7E0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0997" y="4326734"/>
            <a:ext cx="900113" cy="900113"/>
          </a:xfrm>
          <a:prstGeom prst="rect">
            <a:avLst/>
          </a:prstGeom>
        </p:spPr>
      </p:pic>
      <p:pic>
        <p:nvPicPr>
          <p:cNvPr id="12" name="Graphic 11">
            <a:extLst>
              <a:ext uri="{FF2B5EF4-FFF2-40B4-BE49-F238E27FC236}">
                <a16:creationId xmlns:a16="http://schemas.microsoft.com/office/drawing/2014/main" id="{7FC4F9A0-F96A-5FCA-6232-1D22CF9100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4546" y="1833561"/>
            <a:ext cx="900112" cy="900112"/>
          </a:xfrm>
          <a:prstGeom prst="rect">
            <a:avLst/>
          </a:prstGeom>
        </p:spPr>
      </p:pic>
      <p:pic>
        <p:nvPicPr>
          <p:cNvPr id="13" name="Graphic 12">
            <a:extLst>
              <a:ext uri="{FF2B5EF4-FFF2-40B4-BE49-F238E27FC236}">
                <a16:creationId xmlns:a16="http://schemas.microsoft.com/office/drawing/2014/main" id="{3104B33D-8E7E-7014-0821-8C72EBAE76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2605" y="1833559"/>
            <a:ext cx="900113" cy="900113"/>
          </a:xfrm>
          <a:prstGeom prst="rect">
            <a:avLst/>
          </a:prstGeom>
        </p:spPr>
      </p:pic>
      <p:pic>
        <p:nvPicPr>
          <p:cNvPr id="14" name="Graphic 13">
            <a:extLst>
              <a:ext uri="{FF2B5EF4-FFF2-40B4-BE49-F238E27FC236}">
                <a16:creationId xmlns:a16="http://schemas.microsoft.com/office/drawing/2014/main" id="{ED5358DD-A269-5716-2F4B-F7342B3367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6070" y="2425125"/>
            <a:ext cx="900112" cy="900112"/>
          </a:xfrm>
          <a:prstGeom prst="rect">
            <a:avLst/>
          </a:prstGeom>
        </p:spPr>
      </p:pic>
      <p:pic>
        <p:nvPicPr>
          <p:cNvPr id="15" name="Graphic 14">
            <a:extLst>
              <a:ext uri="{FF2B5EF4-FFF2-40B4-BE49-F238E27FC236}">
                <a16:creationId xmlns:a16="http://schemas.microsoft.com/office/drawing/2014/main" id="{FFD34229-79F9-B51C-B664-9FE9D9694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3532" y="628301"/>
            <a:ext cx="900112" cy="900112"/>
          </a:xfrm>
          <a:prstGeom prst="rect">
            <a:avLst/>
          </a:prstGeom>
        </p:spPr>
      </p:pic>
      <p:pic>
        <p:nvPicPr>
          <p:cNvPr id="16" name="Graphic 15">
            <a:extLst>
              <a:ext uri="{FF2B5EF4-FFF2-40B4-BE49-F238E27FC236}">
                <a16:creationId xmlns:a16="http://schemas.microsoft.com/office/drawing/2014/main" id="{52124F27-8F43-DC2D-451B-F59939031B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96491" y="1057870"/>
            <a:ext cx="900112" cy="900112"/>
          </a:xfrm>
          <a:prstGeom prst="rect">
            <a:avLst/>
          </a:prstGeom>
        </p:spPr>
      </p:pic>
      <p:pic>
        <p:nvPicPr>
          <p:cNvPr id="17" name="Graphic 16">
            <a:extLst>
              <a:ext uri="{FF2B5EF4-FFF2-40B4-BE49-F238E27FC236}">
                <a16:creationId xmlns:a16="http://schemas.microsoft.com/office/drawing/2014/main" id="{F2FB7EA3-68EE-CFE0-78C8-45ADC938C2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7164" y="2942041"/>
            <a:ext cx="900112" cy="900112"/>
          </a:xfrm>
          <a:prstGeom prst="rect">
            <a:avLst/>
          </a:prstGeom>
        </p:spPr>
      </p:pic>
      <p:pic>
        <p:nvPicPr>
          <p:cNvPr id="18" name="Graphic 17">
            <a:extLst>
              <a:ext uri="{FF2B5EF4-FFF2-40B4-BE49-F238E27FC236}">
                <a16:creationId xmlns:a16="http://schemas.microsoft.com/office/drawing/2014/main" id="{6A586B86-F4B3-A5A9-E4F6-7C26E307FE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37018" y="3675460"/>
            <a:ext cx="900112" cy="900112"/>
          </a:xfrm>
          <a:prstGeom prst="rect">
            <a:avLst/>
          </a:prstGeom>
        </p:spPr>
      </p:pic>
      <p:pic>
        <p:nvPicPr>
          <p:cNvPr id="19" name="Graphic 18">
            <a:extLst>
              <a:ext uri="{FF2B5EF4-FFF2-40B4-BE49-F238E27FC236}">
                <a16:creationId xmlns:a16="http://schemas.microsoft.com/office/drawing/2014/main" id="{87AD37C8-8ABD-B808-80CF-173DDA0C25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5556" y="1386229"/>
            <a:ext cx="900112" cy="900112"/>
          </a:xfrm>
          <a:prstGeom prst="rect">
            <a:avLst/>
          </a:prstGeom>
        </p:spPr>
      </p:pic>
      <p:pic>
        <p:nvPicPr>
          <p:cNvPr id="20" name="Graphic 19">
            <a:extLst>
              <a:ext uri="{FF2B5EF4-FFF2-40B4-BE49-F238E27FC236}">
                <a16:creationId xmlns:a16="http://schemas.microsoft.com/office/drawing/2014/main" id="{A2F4A1D1-0F68-E559-4211-46F53308D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432" y="4042342"/>
            <a:ext cx="900112" cy="900112"/>
          </a:xfrm>
          <a:prstGeom prst="rect">
            <a:avLst/>
          </a:prstGeom>
        </p:spPr>
      </p:pic>
      <p:pic>
        <p:nvPicPr>
          <p:cNvPr id="21" name="Graphic 20">
            <a:extLst>
              <a:ext uri="{FF2B5EF4-FFF2-40B4-BE49-F238E27FC236}">
                <a16:creationId xmlns:a16="http://schemas.microsoft.com/office/drawing/2014/main" id="{0672AC78-BFA9-E2FA-2D6E-E0984EB22A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4873" y="3574602"/>
            <a:ext cx="900112" cy="900112"/>
          </a:xfrm>
          <a:prstGeom prst="rect">
            <a:avLst/>
          </a:prstGeom>
        </p:spPr>
      </p:pic>
      <p:pic>
        <p:nvPicPr>
          <p:cNvPr id="23" name="Graphic 22">
            <a:extLst>
              <a:ext uri="{FF2B5EF4-FFF2-40B4-BE49-F238E27FC236}">
                <a16:creationId xmlns:a16="http://schemas.microsoft.com/office/drawing/2014/main" id="{75B0118E-2273-27D8-0003-C5711F03FB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8290" y="2138360"/>
            <a:ext cx="900112" cy="900112"/>
          </a:xfrm>
          <a:prstGeom prst="rect">
            <a:avLst/>
          </a:prstGeom>
        </p:spPr>
      </p:pic>
      <p:pic>
        <p:nvPicPr>
          <p:cNvPr id="24" name="Graphic 23">
            <a:extLst>
              <a:ext uri="{FF2B5EF4-FFF2-40B4-BE49-F238E27FC236}">
                <a16:creationId xmlns:a16="http://schemas.microsoft.com/office/drawing/2014/main" id="{36745383-A8F0-8BEA-915F-A8E3BA7BA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5198" y="1028531"/>
            <a:ext cx="900113" cy="900113"/>
          </a:xfrm>
          <a:prstGeom prst="rect">
            <a:avLst/>
          </a:prstGeom>
        </p:spPr>
      </p:pic>
      <p:pic>
        <p:nvPicPr>
          <p:cNvPr id="25" name="Graphic 24">
            <a:extLst>
              <a:ext uri="{FF2B5EF4-FFF2-40B4-BE49-F238E27FC236}">
                <a16:creationId xmlns:a16="http://schemas.microsoft.com/office/drawing/2014/main" id="{D0EB9DA9-21B7-AA80-DE2A-CF931BA03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1215" y="1080911"/>
            <a:ext cx="900113" cy="900113"/>
          </a:xfrm>
          <a:prstGeom prst="rect">
            <a:avLst/>
          </a:prstGeom>
        </p:spPr>
      </p:pic>
      <p:pic>
        <p:nvPicPr>
          <p:cNvPr id="27" name="Graphic 26">
            <a:extLst>
              <a:ext uri="{FF2B5EF4-FFF2-40B4-BE49-F238E27FC236}">
                <a16:creationId xmlns:a16="http://schemas.microsoft.com/office/drawing/2014/main" id="{229FA9FF-2D13-736B-3BFC-87FB8FAFDD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1051" y="4424374"/>
            <a:ext cx="900113" cy="900113"/>
          </a:xfrm>
          <a:prstGeom prst="rect">
            <a:avLst/>
          </a:prstGeom>
        </p:spPr>
      </p:pic>
      <p:pic>
        <p:nvPicPr>
          <p:cNvPr id="28" name="Graphic 27">
            <a:extLst>
              <a:ext uri="{FF2B5EF4-FFF2-40B4-BE49-F238E27FC236}">
                <a16:creationId xmlns:a16="http://schemas.microsoft.com/office/drawing/2014/main" id="{AFB63642-1B41-B6FA-F717-35528CA10C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8829" y="1809238"/>
            <a:ext cx="900113" cy="900113"/>
          </a:xfrm>
          <a:prstGeom prst="rect">
            <a:avLst/>
          </a:prstGeom>
        </p:spPr>
      </p:pic>
      <p:pic>
        <p:nvPicPr>
          <p:cNvPr id="29" name="Graphic 28">
            <a:extLst>
              <a:ext uri="{FF2B5EF4-FFF2-40B4-BE49-F238E27FC236}">
                <a16:creationId xmlns:a16="http://schemas.microsoft.com/office/drawing/2014/main" id="{32B4CD5C-7398-6277-B5A4-B56FE02426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6603" y="4381502"/>
            <a:ext cx="900113" cy="900113"/>
          </a:xfrm>
          <a:prstGeom prst="rect">
            <a:avLst/>
          </a:prstGeom>
        </p:spPr>
      </p:pic>
      <p:pic>
        <p:nvPicPr>
          <p:cNvPr id="30" name="Graphic 29">
            <a:extLst>
              <a:ext uri="{FF2B5EF4-FFF2-40B4-BE49-F238E27FC236}">
                <a16:creationId xmlns:a16="http://schemas.microsoft.com/office/drawing/2014/main" id="{614AFE23-6FD9-6FE3-53A7-13449F0DA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4816" y="3869529"/>
            <a:ext cx="900113" cy="900113"/>
          </a:xfrm>
          <a:prstGeom prst="rect">
            <a:avLst/>
          </a:prstGeom>
        </p:spPr>
      </p:pic>
      <p:pic>
        <p:nvPicPr>
          <p:cNvPr id="31" name="Graphic 30">
            <a:extLst>
              <a:ext uri="{FF2B5EF4-FFF2-40B4-BE49-F238E27FC236}">
                <a16:creationId xmlns:a16="http://schemas.microsoft.com/office/drawing/2014/main" id="{38859DE5-DE3D-5BE0-B6C4-C27DEF1016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3092" y="3655221"/>
            <a:ext cx="900113" cy="900113"/>
          </a:xfrm>
          <a:prstGeom prst="rect">
            <a:avLst/>
          </a:prstGeom>
        </p:spPr>
      </p:pic>
      <p:pic>
        <p:nvPicPr>
          <p:cNvPr id="32" name="Graphic 31">
            <a:extLst>
              <a:ext uri="{FF2B5EF4-FFF2-40B4-BE49-F238E27FC236}">
                <a16:creationId xmlns:a16="http://schemas.microsoft.com/office/drawing/2014/main" id="{95B893A2-FAE5-EB06-0D61-128DBBB8B7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5892" y="3259931"/>
            <a:ext cx="900113" cy="900113"/>
          </a:xfrm>
          <a:prstGeom prst="rect">
            <a:avLst/>
          </a:prstGeom>
        </p:spPr>
      </p:pic>
      <p:pic>
        <p:nvPicPr>
          <p:cNvPr id="34" name="Graphic 33">
            <a:extLst>
              <a:ext uri="{FF2B5EF4-FFF2-40B4-BE49-F238E27FC236}">
                <a16:creationId xmlns:a16="http://schemas.microsoft.com/office/drawing/2014/main" id="{24F1159D-B0C3-204E-879F-69D4AA6EAC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900" y="1662781"/>
            <a:ext cx="900112" cy="900112"/>
          </a:xfrm>
          <a:prstGeom prst="rect">
            <a:avLst/>
          </a:prstGeom>
        </p:spPr>
      </p:pic>
      <p:pic>
        <p:nvPicPr>
          <p:cNvPr id="35" name="Graphic 34">
            <a:extLst>
              <a:ext uri="{FF2B5EF4-FFF2-40B4-BE49-F238E27FC236}">
                <a16:creationId xmlns:a16="http://schemas.microsoft.com/office/drawing/2014/main" id="{3B4AAB89-CE77-2E67-9DE6-EF188065FC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844" y="2535510"/>
            <a:ext cx="900112" cy="900112"/>
          </a:xfrm>
          <a:prstGeom prst="rect">
            <a:avLst/>
          </a:prstGeom>
        </p:spPr>
      </p:pic>
      <p:pic>
        <p:nvPicPr>
          <p:cNvPr id="36" name="Graphic 35">
            <a:extLst>
              <a:ext uri="{FF2B5EF4-FFF2-40B4-BE49-F238E27FC236}">
                <a16:creationId xmlns:a16="http://schemas.microsoft.com/office/drawing/2014/main" id="{F032E124-7ABC-2DDC-6D0C-70F650A62E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41" y="859099"/>
            <a:ext cx="900113" cy="900113"/>
          </a:xfrm>
          <a:prstGeom prst="rect">
            <a:avLst/>
          </a:prstGeom>
        </p:spPr>
      </p:pic>
      <p:pic>
        <p:nvPicPr>
          <p:cNvPr id="37" name="Graphic 36">
            <a:extLst>
              <a:ext uri="{FF2B5EF4-FFF2-40B4-BE49-F238E27FC236}">
                <a16:creationId xmlns:a16="http://schemas.microsoft.com/office/drawing/2014/main" id="{93A28238-D7FE-D064-CCD2-240E8080E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87" y="3145114"/>
            <a:ext cx="900113" cy="900113"/>
          </a:xfrm>
          <a:prstGeom prst="rect">
            <a:avLst/>
          </a:prstGeom>
        </p:spPr>
      </p:pic>
      <p:pic>
        <p:nvPicPr>
          <p:cNvPr id="38" name="Graphic 37">
            <a:extLst>
              <a:ext uri="{FF2B5EF4-FFF2-40B4-BE49-F238E27FC236}">
                <a16:creationId xmlns:a16="http://schemas.microsoft.com/office/drawing/2014/main" id="{AA707B75-ADB6-A59F-0128-922FBF4735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28" y="2375961"/>
            <a:ext cx="900113" cy="900113"/>
          </a:xfrm>
          <a:prstGeom prst="rect">
            <a:avLst/>
          </a:prstGeom>
        </p:spPr>
      </p:pic>
      <p:pic>
        <p:nvPicPr>
          <p:cNvPr id="39" name="Graphic 38">
            <a:extLst>
              <a:ext uri="{FF2B5EF4-FFF2-40B4-BE49-F238E27FC236}">
                <a16:creationId xmlns:a16="http://schemas.microsoft.com/office/drawing/2014/main" id="{B9D368AB-922B-0134-1637-729875D0C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2995" y="991268"/>
            <a:ext cx="900112" cy="900112"/>
          </a:xfrm>
          <a:prstGeom prst="rect">
            <a:avLst/>
          </a:prstGeom>
        </p:spPr>
      </p:pic>
      <p:pic>
        <p:nvPicPr>
          <p:cNvPr id="40" name="Graphic 39">
            <a:extLst>
              <a:ext uri="{FF2B5EF4-FFF2-40B4-BE49-F238E27FC236}">
                <a16:creationId xmlns:a16="http://schemas.microsoft.com/office/drawing/2014/main" id="{1FAA8C5D-DC39-2D47-4120-F27FA59C0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2849" y="1724687"/>
            <a:ext cx="900112" cy="900112"/>
          </a:xfrm>
          <a:prstGeom prst="rect">
            <a:avLst/>
          </a:prstGeom>
        </p:spPr>
      </p:pic>
      <p:pic>
        <p:nvPicPr>
          <p:cNvPr id="41" name="Graphic 40">
            <a:extLst>
              <a:ext uri="{FF2B5EF4-FFF2-40B4-BE49-F238E27FC236}">
                <a16:creationId xmlns:a16="http://schemas.microsoft.com/office/drawing/2014/main" id="{D388B4EB-77C9-6AEA-3262-D3133883EE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8263" y="2091569"/>
            <a:ext cx="900112" cy="900112"/>
          </a:xfrm>
          <a:prstGeom prst="rect">
            <a:avLst/>
          </a:prstGeom>
        </p:spPr>
      </p:pic>
      <p:pic>
        <p:nvPicPr>
          <p:cNvPr id="42" name="Graphic 41">
            <a:extLst>
              <a:ext uri="{FF2B5EF4-FFF2-40B4-BE49-F238E27FC236}">
                <a16:creationId xmlns:a16="http://schemas.microsoft.com/office/drawing/2014/main" id="{46F42D02-0322-6976-213E-5835001253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0704" y="1623829"/>
            <a:ext cx="900112" cy="900112"/>
          </a:xfrm>
          <a:prstGeom prst="rect">
            <a:avLst/>
          </a:prstGeom>
        </p:spPr>
      </p:pic>
      <p:pic>
        <p:nvPicPr>
          <p:cNvPr id="43" name="Graphic 42">
            <a:extLst>
              <a:ext uri="{FF2B5EF4-FFF2-40B4-BE49-F238E27FC236}">
                <a16:creationId xmlns:a16="http://schemas.microsoft.com/office/drawing/2014/main" id="{FA1F85AF-3578-5AAC-B625-779533F24D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3047" y="928158"/>
            <a:ext cx="900112" cy="900112"/>
          </a:xfrm>
          <a:prstGeom prst="rect">
            <a:avLst/>
          </a:prstGeom>
        </p:spPr>
      </p:pic>
      <p:pic>
        <p:nvPicPr>
          <p:cNvPr id="44" name="Graphic 43">
            <a:extLst>
              <a:ext uri="{FF2B5EF4-FFF2-40B4-BE49-F238E27FC236}">
                <a16:creationId xmlns:a16="http://schemas.microsoft.com/office/drawing/2014/main" id="{DEEAB4AE-F5D4-9533-AE2E-F1F3D2B715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154" y="768103"/>
            <a:ext cx="900113" cy="900113"/>
          </a:xfrm>
          <a:prstGeom prst="rect">
            <a:avLst/>
          </a:prstGeom>
        </p:spPr>
      </p:pic>
      <p:pic>
        <p:nvPicPr>
          <p:cNvPr id="45" name="Graphic 44">
            <a:extLst>
              <a:ext uri="{FF2B5EF4-FFF2-40B4-BE49-F238E27FC236}">
                <a16:creationId xmlns:a16="http://schemas.microsoft.com/office/drawing/2014/main" id="{62648BEE-3D2E-7417-C854-173917FCC2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6882" y="2473601"/>
            <a:ext cx="900113" cy="900113"/>
          </a:xfrm>
          <a:prstGeom prst="rect">
            <a:avLst/>
          </a:prstGeom>
        </p:spPr>
      </p:pic>
      <p:pic>
        <p:nvPicPr>
          <p:cNvPr id="46" name="Graphic 45">
            <a:extLst>
              <a:ext uri="{FF2B5EF4-FFF2-40B4-BE49-F238E27FC236}">
                <a16:creationId xmlns:a16="http://schemas.microsoft.com/office/drawing/2014/main" id="{C19B10B9-1BBF-C8EE-BF89-9AD9A289F6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2434" y="2430729"/>
            <a:ext cx="900113" cy="900113"/>
          </a:xfrm>
          <a:prstGeom prst="rect">
            <a:avLst/>
          </a:prstGeom>
        </p:spPr>
      </p:pic>
      <p:pic>
        <p:nvPicPr>
          <p:cNvPr id="47" name="Graphic 46">
            <a:extLst>
              <a:ext uri="{FF2B5EF4-FFF2-40B4-BE49-F238E27FC236}">
                <a16:creationId xmlns:a16="http://schemas.microsoft.com/office/drawing/2014/main" id="{B53D7067-91C3-502F-9A98-DED0310603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647" y="1918756"/>
            <a:ext cx="900113" cy="900113"/>
          </a:xfrm>
          <a:prstGeom prst="rect">
            <a:avLst/>
          </a:prstGeom>
        </p:spPr>
      </p:pic>
      <p:pic>
        <p:nvPicPr>
          <p:cNvPr id="48" name="Graphic 47">
            <a:extLst>
              <a:ext uri="{FF2B5EF4-FFF2-40B4-BE49-F238E27FC236}">
                <a16:creationId xmlns:a16="http://schemas.microsoft.com/office/drawing/2014/main" id="{81397120-7759-E768-23DA-779005EF2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8923" y="1704448"/>
            <a:ext cx="900113" cy="900113"/>
          </a:xfrm>
          <a:prstGeom prst="rect">
            <a:avLst/>
          </a:prstGeom>
        </p:spPr>
      </p:pic>
      <p:pic>
        <p:nvPicPr>
          <p:cNvPr id="49" name="Graphic 48">
            <a:extLst>
              <a:ext uri="{FF2B5EF4-FFF2-40B4-BE49-F238E27FC236}">
                <a16:creationId xmlns:a16="http://schemas.microsoft.com/office/drawing/2014/main" id="{37666196-E9C1-B2E3-04F1-6B56111C1B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71723" y="1309158"/>
            <a:ext cx="900113" cy="900113"/>
          </a:xfrm>
          <a:prstGeom prst="rect">
            <a:avLst/>
          </a:prstGeom>
        </p:spPr>
      </p:pic>
      <p:pic>
        <p:nvPicPr>
          <p:cNvPr id="50" name="Graphic 49">
            <a:extLst>
              <a:ext uri="{FF2B5EF4-FFF2-40B4-BE49-F238E27FC236}">
                <a16:creationId xmlns:a16="http://schemas.microsoft.com/office/drawing/2014/main" id="{5051E737-07DF-F8E2-8AA6-629E2AF4C4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9164" y="804329"/>
            <a:ext cx="900113" cy="900113"/>
          </a:xfrm>
          <a:prstGeom prst="rect">
            <a:avLst/>
          </a:prstGeom>
        </p:spPr>
      </p:pic>
      <p:pic>
        <p:nvPicPr>
          <p:cNvPr id="51" name="Graphic 50">
            <a:extLst>
              <a:ext uri="{FF2B5EF4-FFF2-40B4-BE49-F238E27FC236}">
                <a16:creationId xmlns:a16="http://schemas.microsoft.com/office/drawing/2014/main" id="{78E0293E-D60A-CC29-240B-229100385B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11745" y="701607"/>
            <a:ext cx="900112" cy="900112"/>
          </a:xfrm>
          <a:prstGeom prst="rect">
            <a:avLst/>
          </a:prstGeom>
        </p:spPr>
      </p:pic>
      <p:pic>
        <p:nvPicPr>
          <p:cNvPr id="52" name="Graphic 51">
            <a:extLst>
              <a:ext uri="{FF2B5EF4-FFF2-40B4-BE49-F238E27FC236}">
                <a16:creationId xmlns:a16="http://schemas.microsoft.com/office/drawing/2014/main" id="{6E090F79-6487-899D-7AC1-2D61017BCB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04704" y="1131176"/>
            <a:ext cx="900112" cy="900112"/>
          </a:xfrm>
          <a:prstGeom prst="rect">
            <a:avLst/>
          </a:prstGeom>
        </p:spPr>
      </p:pic>
      <p:pic>
        <p:nvPicPr>
          <p:cNvPr id="53" name="Graphic 52">
            <a:extLst>
              <a:ext uri="{FF2B5EF4-FFF2-40B4-BE49-F238E27FC236}">
                <a16:creationId xmlns:a16="http://schemas.microsoft.com/office/drawing/2014/main" id="{09A3D726-363E-ED43-A7F7-217D28847B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3769" y="1459535"/>
            <a:ext cx="900112" cy="900112"/>
          </a:xfrm>
          <a:prstGeom prst="rect">
            <a:avLst/>
          </a:prstGeom>
        </p:spPr>
      </p:pic>
      <p:pic>
        <p:nvPicPr>
          <p:cNvPr id="54" name="Graphic 53">
            <a:extLst>
              <a:ext uri="{FF2B5EF4-FFF2-40B4-BE49-F238E27FC236}">
                <a16:creationId xmlns:a16="http://schemas.microsoft.com/office/drawing/2014/main" id="{E24F0C44-793A-181B-40B9-CF41168D1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3411" y="1101837"/>
            <a:ext cx="900113" cy="900113"/>
          </a:xfrm>
          <a:prstGeom prst="rect">
            <a:avLst/>
          </a:prstGeom>
        </p:spPr>
      </p:pic>
      <p:pic>
        <p:nvPicPr>
          <p:cNvPr id="55" name="Graphic 54">
            <a:extLst>
              <a:ext uri="{FF2B5EF4-FFF2-40B4-BE49-F238E27FC236}">
                <a16:creationId xmlns:a16="http://schemas.microsoft.com/office/drawing/2014/main" id="{20EA328B-7ED5-077F-D29C-BE95C104DB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9428" y="1154217"/>
            <a:ext cx="900113" cy="900113"/>
          </a:xfrm>
          <a:prstGeom prst="rect">
            <a:avLst/>
          </a:prstGeom>
        </p:spPr>
      </p:pic>
      <p:pic>
        <p:nvPicPr>
          <p:cNvPr id="57" name="Graphic 56">
            <a:extLst>
              <a:ext uri="{FF2B5EF4-FFF2-40B4-BE49-F238E27FC236}">
                <a16:creationId xmlns:a16="http://schemas.microsoft.com/office/drawing/2014/main" id="{0A2BC100-6CA1-5A73-9BF9-22F85FEF96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17931" y="1745029"/>
            <a:ext cx="1928644" cy="1928644"/>
          </a:xfrm>
          <a:prstGeom prst="rect">
            <a:avLst/>
          </a:prstGeom>
        </p:spPr>
      </p:pic>
      <p:pic>
        <p:nvPicPr>
          <p:cNvPr id="59" name="Graphic 58">
            <a:extLst>
              <a:ext uri="{FF2B5EF4-FFF2-40B4-BE49-F238E27FC236}">
                <a16:creationId xmlns:a16="http://schemas.microsoft.com/office/drawing/2014/main" id="{ED07941F-2009-A7C7-5612-9BC1C22E31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9758" y="2826017"/>
            <a:ext cx="1972692" cy="1972692"/>
          </a:xfrm>
          <a:prstGeom prst="rect">
            <a:avLst/>
          </a:prstGeom>
        </p:spPr>
      </p:pic>
      <p:sp>
        <p:nvSpPr>
          <p:cNvPr id="60" name="TextBox 59">
            <a:extLst>
              <a:ext uri="{FF2B5EF4-FFF2-40B4-BE49-F238E27FC236}">
                <a16:creationId xmlns:a16="http://schemas.microsoft.com/office/drawing/2014/main" id="{DBD1C72D-8F4F-6BA8-965D-6781B5FBDC85}"/>
              </a:ext>
            </a:extLst>
          </p:cNvPr>
          <p:cNvSpPr txBox="1"/>
          <p:nvPr/>
        </p:nvSpPr>
        <p:spPr>
          <a:xfrm>
            <a:off x="9344024" y="4722029"/>
            <a:ext cx="2062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lang="en-US" dirty="0">
                <a:solidFill>
                  <a:prstClr val="black"/>
                </a:solidFill>
                <a:latin typeface="Calibri" panose="020F0502020204030204"/>
              </a:rPr>
              <a:t>able and Satellite TV Distribution</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 name="Graphic 60">
            <a:extLst>
              <a:ext uri="{FF2B5EF4-FFF2-40B4-BE49-F238E27FC236}">
                <a16:creationId xmlns:a16="http://schemas.microsoft.com/office/drawing/2014/main" id="{95D7F7CD-4DC5-E313-091C-ADF53F55CE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1199" y="84860"/>
            <a:ext cx="900112" cy="900112"/>
          </a:xfrm>
          <a:prstGeom prst="rect">
            <a:avLst/>
          </a:prstGeom>
        </p:spPr>
      </p:pic>
      <p:pic>
        <p:nvPicPr>
          <p:cNvPr id="62" name="Graphic 61">
            <a:extLst>
              <a:ext uri="{FF2B5EF4-FFF2-40B4-BE49-F238E27FC236}">
                <a16:creationId xmlns:a16="http://schemas.microsoft.com/office/drawing/2014/main" id="{47598450-0702-03BB-39EE-A4CB4DF806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4158" y="514429"/>
            <a:ext cx="900112" cy="900112"/>
          </a:xfrm>
          <a:prstGeom prst="rect">
            <a:avLst/>
          </a:prstGeom>
        </p:spPr>
      </p:pic>
      <p:pic>
        <p:nvPicPr>
          <p:cNvPr id="63" name="Graphic 62">
            <a:extLst>
              <a:ext uri="{FF2B5EF4-FFF2-40B4-BE49-F238E27FC236}">
                <a16:creationId xmlns:a16="http://schemas.microsoft.com/office/drawing/2014/main" id="{B7033F06-35E7-34BE-E9DA-C7651467CA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3223" y="842788"/>
            <a:ext cx="900112" cy="900112"/>
          </a:xfrm>
          <a:prstGeom prst="rect">
            <a:avLst/>
          </a:prstGeom>
        </p:spPr>
      </p:pic>
      <p:pic>
        <p:nvPicPr>
          <p:cNvPr id="64" name="Graphic 63">
            <a:extLst>
              <a:ext uri="{FF2B5EF4-FFF2-40B4-BE49-F238E27FC236}">
                <a16:creationId xmlns:a16="http://schemas.microsoft.com/office/drawing/2014/main" id="{89C55D40-FC8F-685B-BA2B-95F3818BA3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2865" y="485090"/>
            <a:ext cx="900113" cy="900113"/>
          </a:xfrm>
          <a:prstGeom prst="rect">
            <a:avLst/>
          </a:prstGeom>
        </p:spPr>
      </p:pic>
      <p:pic>
        <p:nvPicPr>
          <p:cNvPr id="65" name="Graphic 64">
            <a:extLst>
              <a:ext uri="{FF2B5EF4-FFF2-40B4-BE49-F238E27FC236}">
                <a16:creationId xmlns:a16="http://schemas.microsoft.com/office/drawing/2014/main" id="{9ABB1F25-E1B3-A2E2-3880-11C71BC254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38882" y="537470"/>
            <a:ext cx="900113" cy="900113"/>
          </a:xfrm>
          <a:prstGeom prst="rect">
            <a:avLst/>
          </a:prstGeom>
        </p:spPr>
      </p:pic>
      <p:pic>
        <p:nvPicPr>
          <p:cNvPr id="66" name="Graphic 65">
            <a:extLst>
              <a:ext uri="{FF2B5EF4-FFF2-40B4-BE49-F238E27FC236}">
                <a16:creationId xmlns:a16="http://schemas.microsoft.com/office/drawing/2014/main" id="{8D675ADC-4639-F5DA-01AB-32B6116E16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4532" y="810385"/>
            <a:ext cx="900113" cy="900113"/>
          </a:xfrm>
          <a:prstGeom prst="rect">
            <a:avLst/>
          </a:prstGeom>
        </p:spPr>
      </p:pic>
      <p:pic>
        <p:nvPicPr>
          <p:cNvPr id="67" name="Graphic 66">
            <a:extLst>
              <a:ext uri="{FF2B5EF4-FFF2-40B4-BE49-F238E27FC236}">
                <a16:creationId xmlns:a16="http://schemas.microsoft.com/office/drawing/2014/main" id="{79F1AB54-E1C1-C6D2-02D0-069BC1A382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549" y="862765"/>
            <a:ext cx="900113" cy="900113"/>
          </a:xfrm>
          <a:prstGeom prst="rect">
            <a:avLst/>
          </a:prstGeom>
        </p:spPr>
      </p:pic>
      <p:sp>
        <p:nvSpPr>
          <p:cNvPr id="68" name="TextBox 67">
            <a:extLst>
              <a:ext uri="{FF2B5EF4-FFF2-40B4-BE49-F238E27FC236}">
                <a16:creationId xmlns:a16="http://schemas.microsoft.com/office/drawing/2014/main" id="{9291AB42-CF4E-3718-3E93-D01CB53ADFE7}"/>
              </a:ext>
            </a:extLst>
          </p:cNvPr>
          <p:cNvSpPr txBox="1"/>
          <p:nvPr/>
        </p:nvSpPr>
        <p:spPr>
          <a:xfrm>
            <a:off x="3025637" y="5466169"/>
            <a:ext cx="55600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Content Prep, Transcoding, Audio Normalization, Editing, SCTE Insertion, Scheduling, Master Control Operators, Sales, Billing, Legal, Content Acquisition, Technical Staff…</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Arrow: Right 69">
            <a:extLst>
              <a:ext uri="{FF2B5EF4-FFF2-40B4-BE49-F238E27FC236}">
                <a16:creationId xmlns:a16="http://schemas.microsoft.com/office/drawing/2014/main" id="{F19A57A3-C108-E14A-96FE-2051E03139BA}"/>
              </a:ext>
            </a:extLst>
          </p:cNvPr>
          <p:cNvSpPr/>
          <p:nvPr/>
        </p:nvSpPr>
        <p:spPr>
          <a:xfrm>
            <a:off x="6385807" y="3046634"/>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black background with white letters&#10;&#10;Description automatically generated">
            <a:extLst>
              <a:ext uri="{FF2B5EF4-FFF2-40B4-BE49-F238E27FC236}">
                <a16:creationId xmlns:a16="http://schemas.microsoft.com/office/drawing/2014/main" id="{EFCB3E04-6815-EDCF-23BF-E40A7B7B9E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33" name="Picture 32" descr="A white text on a black background&#10;&#10;Description automatically generated">
            <a:extLst>
              <a:ext uri="{FF2B5EF4-FFF2-40B4-BE49-F238E27FC236}">
                <a16:creationId xmlns:a16="http://schemas.microsoft.com/office/drawing/2014/main" id="{EDE8017B-20F5-56C0-2D74-18AC2CA67F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2007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D57A5-68C4-CE43-FF95-A9C022B666D3}"/>
              </a:ext>
            </a:extLst>
          </p:cNvPr>
          <p:cNvSpPr txBox="1"/>
          <p:nvPr/>
        </p:nvSpPr>
        <p:spPr>
          <a:xfrm>
            <a:off x="2990850" y="128588"/>
            <a:ext cx="4857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Playout and Distribution</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DBD1C72D-8F4F-6BA8-965D-6781B5FBDC85}"/>
              </a:ext>
            </a:extLst>
          </p:cNvPr>
          <p:cNvSpPr txBox="1"/>
          <p:nvPr/>
        </p:nvSpPr>
        <p:spPr>
          <a:xfrm>
            <a:off x="10253662" y="1281113"/>
            <a:ext cx="20621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CDN and DRM – Streaming Distribution</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291AB42-CF4E-3718-3E93-D01CB53ADFE7}"/>
              </a:ext>
            </a:extLst>
          </p:cNvPr>
          <p:cNvSpPr txBox="1"/>
          <p:nvPr/>
        </p:nvSpPr>
        <p:spPr>
          <a:xfrm>
            <a:off x="2806562" y="4642422"/>
            <a:ext cx="8909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Content Prep and SCTE Insertion, AI P</a:t>
            </a:r>
            <a:r>
              <a:rPr lang="en-US" dirty="0" err="1">
                <a:solidFill>
                  <a:prstClr val="black"/>
                </a:solidFill>
                <a:latin typeface="Calibri" panose="020F0502020204030204"/>
              </a:rPr>
              <a:t>owered</a:t>
            </a:r>
            <a:r>
              <a:rPr lang="en-US" dirty="0">
                <a:solidFill>
                  <a:prstClr val="black"/>
                </a:solidFill>
                <a:latin typeface="Calibri" panose="020F0502020204030204"/>
              </a:rPr>
              <a:t> VOD, AI Powered Cloud Playout, AI Powered DAI, AI Scheduling… </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994957-C638-8B44-FD2C-F92373EFED85}"/>
              </a:ext>
            </a:extLst>
          </p:cNvPr>
          <p:cNvSpPr txBox="1"/>
          <p:nvPr/>
        </p:nvSpPr>
        <p:spPr>
          <a:xfrm>
            <a:off x="4012435" y="1281113"/>
            <a:ext cx="3971201" cy="3939540"/>
          </a:xfrm>
          <a:prstGeom prst="rect">
            <a:avLst/>
          </a:prstGeom>
          <a:noFill/>
        </p:spPr>
        <p:txBody>
          <a:bodyPr wrap="square" rtlCol="0">
            <a:spAutoFit/>
          </a:bodyPr>
          <a:lstStyle/>
          <a:p>
            <a:r>
              <a:rPr lang="en-US" sz="25000" dirty="0"/>
              <a:t>AI</a:t>
            </a:r>
            <a:endParaRPr lang="en-CA" sz="25000" dirty="0"/>
          </a:p>
        </p:txBody>
      </p:sp>
      <p:pic>
        <p:nvPicPr>
          <p:cNvPr id="58" name="Graphic 57">
            <a:extLst>
              <a:ext uri="{FF2B5EF4-FFF2-40B4-BE49-F238E27FC236}">
                <a16:creationId xmlns:a16="http://schemas.microsoft.com/office/drawing/2014/main" id="{AD1738FE-CB09-6AC4-E021-D0F3C5419D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36867" y="2062162"/>
            <a:ext cx="2276475" cy="2276475"/>
          </a:xfrm>
          <a:prstGeom prst="rect">
            <a:avLst/>
          </a:prstGeom>
        </p:spPr>
      </p:pic>
      <p:sp>
        <p:nvSpPr>
          <p:cNvPr id="69" name="Arrow: Right 68">
            <a:extLst>
              <a:ext uri="{FF2B5EF4-FFF2-40B4-BE49-F238E27FC236}">
                <a16:creationId xmlns:a16="http://schemas.microsoft.com/office/drawing/2014/main" id="{DAA85F22-A7C6-05CD-BD22-AD591D9055AA}"/>
              </a:ext>
            </a:extLst>
          </p:cNvPr>
          <p:cNvSpPr/>
          <p:nvPr/>
        </p:nvSpPr>
        <p:spPr>
          <a:xfrm>
            <a:off x="7528807" y="3037109"/>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background with white letters&#10;&#10;Description automatically generated">
            <a:extLst>
              <a:ext uri="{FF2B5EF4-FFF2-40B4-BE49-F238E27FC236}">
                <a16:creationId xmlns:a16="http://schemas.microsoft.com/office/drawing/2014/main" id="{B0C02A13-6858-92E8-F122-B1DD70366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8DC1C06A-FE89-8F69-3B3F-AA2DFFE9C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2669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3529AE0-115C-1468-D388-0248B5CCE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24336" y="1971674"/>
            <a:ext cx="2595563" cy="2595563"/>
          </a:xfrm>
          <a:prstGeom prst="rect">
            <a:avLst/>
          </a:prstGeom>
        </p:spPr>
      </p:pic>
      <p:sp>
        <p:nvSpPr>
          <p:cNvPr id="4" name="TextBox 3">
            <a:extLst>
              <a:ext uri="{FF2B5EF4-FFF2-40B4-BE49-F238E27FC236}">
                <a16:creationId xmlns:a16="http://schemas.microsoft.com/office/drawing/2014/main" id="{35A724C4-49E1-1267-225B-980403F5DCB0}"/>
              </a:ext>
            </a:extLst>
          </p:cNvPr>
          <p:cNvSpPr txBox="1"/>
          <p:nvPr/>
        </p:nvSpPr>
        <p:spPr>
          <a:xfrm>
            <a:off x="2409826" y="128588"/>
            <a:ext cx="68389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Media Asset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 Tagging, Transcription, Indexing</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201D4158-AAC3-70E3-8D21-E206467C6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894" y="3661667"/>
            <a:ext cx="900113" cy="900113"/>
          </a:xfrm>
          <a:prstGeom prst="rect">
            <a:avLst/>
          </a:prstGeom>
        </p:spPr>
      </p:pic>
      <p:pic>
        <p:nvPicPr>
          <p:cNvPr id="6" name="Graphic 5">
            <a:extLst>
              <a:ext uri="{FF2B5EF4-FFF2-40B4-BE49-F238E27FC236}">
                <a16:creationId xmlns:a16="http://schemas.microsoft.com/office/drawing/2014/main" id="{ED1652F5-2F1E-4C73-8819-9F2815E6C1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51" y="2571059"/>
            <a:ext cx="900112" cy="900112"/>
          </a:xfrm>
          <a:prstGeom prst="rect">
            <a:avLst/>
          </a:prstGeom>
        </p:spPr>
      </p:pic>
      <p:pic>
        <p:nvPicPr>
          <p:cNvPr id="7" name="Graphic 6">
            <a:extLst>
              <a:ext uri="{FF2B5EF4-FFF2-40B4-BE49-F238E27FC236}">
                <a16:creationId xmlns:a16="http://schemas.microsoft.com/office/drawing/2014/main" id="{D459242F-1179-1D00-CE84-3B38C0FFEB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295" y="3443788"/>
            <a:ext cx="900112" cy="900112"/>
          </a:xfrm>
          <a:prstGeom prst="rect">
            <a:avLst/>
          </a:prstGeom>
        </p:spPr>
      </p:pic>
      <p:pic>
        <p:nvPicPr>
          <p:cNvPr id="8" name="Graphic 7">
            <a:extLst>
              <a:ext uri="{FF2B5EF4-FFF2-40B4-BE49-F238E27FC236}">
                <a16:creationId xmlns:a16="http://schemas.microsoft.com/office/drawing/2014/main" id="{CD5A90A2-8ED8-8409-79C4-DBA0CCFCE6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592" y="1767377"/>
            <a:ext cx="900113" cy="900113"/>
          </a:xfrm>
          <a:prstGeom prst="rect">
            <a:avLst/>
          </a:prstGeom>
        </p:spPr>
      </p:pic>
      <p:pic>
        <p:nvPicPr>
          <p:cNvPr id="9" name="Graphic 8">
            <a:extLst>
              <a:ext uri="{FF2B5EF4-FFF2-40B4-BE49-F238E27FC236}">
                <a16:creationId xmlns:a16="http://schemas.microsoft.com/office/drawing/2014/main" id="{2480D776-FAA4-D58B-E69A-92155718A0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62" y="4053392"/>
            <a:ext cx="900113" cy="900113"/>
          </a:xfrm>
          <a:prstGeom prst="rect">
            <a:avLst/>
          </a:prstGeom>
        </p:spPr>
      </p:pic>
      <p:pic>
        <p:nvPicPr>
          <p:cNvPr id="10" name="Graphic 9">
            <a:extLst>
              <a:ext uri="{FF2B5EF4-FFF2-40B4-BE49-F238E27FC236}">
                <a16:creationId xmlns:a16="http://schemas.microsoft.com/office/drawing/2014/main" id="{480A9E73-7A5F-9D17-B8C3-63CB3DC7B5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21" y="3284239"/>
            <a:ext cx="900113" cy="900113"/>
          </a:xfrm>
          <a:prstGeom prst="rect">
            <a:avLst/>
          </a:prstGeom>
        </p:spPr>
      </p:pic>
      <p:pic>
        <p:nvPicPr>
          <p:cNvPr id="11" name="Graphic 10">
            <a:extLst>
              <a:ext uri="{FF2B5EF4-FFF2-40B4-BE49-F238E27FC236}">
                <a16:creationId xmlns:a16="http://schemas.microsoft.com/office/drawing/2014/main" id="{38CE5BB9-FBFF-6233-3771-9E9A3C696C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8446" y="1899546"/>
            <a:ext cx="900112" cy="900112"/>
          </a:xfrm>
          <a:prstGeom prst="rect">
            <a:avLst/>
          </a:prstGeom>
        </p:spPr>
      </p:pic>
      <p:pic>
        <p:nvPicPr>
          <p:cNvPr id="12" name="Graphic 11">
            <a:extLst>
              <a:ext uri="{FF2B5EF4-FFF2-40B4-BE49-F238E27FC236}">
                <a16:creationId xmlns:a16="http://schemas.microsoft.com/office/drawing/2014/main" id="{A77EB3F4-86E6-6489-BD7C-D250D236DC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8300" y="2632965"/>
            <a:ext cx="900112" cy="900112"/>
          </a:xfrm>
          <a:prstGeom prst="rect">
            <a:avLst/>
          </a:prstGeom>
        </p:spPr>
      </p:pic>
      <p:pic>
        <p:nvPicPr>
          <p:cNvPr id="13" name="Graphic 12">
            <a:extLst>
              <a:ext uri="{FF2B5EF4-FFF2-40B4-BE49-F238E27FC236}">
                <a16:creationId xmlns:a16="http://schemas.microsoft.com/office/drawing/2014/main" id="{555DE2A9-BC11-CE03-625E-1B4EF9695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3714" y="2999847"/>
            <a:ext cx="900112" cy="900112"/>
          </a:xfrm>
          <a:prstGeom prst="rect">
            <a:avLst/>
          </a:prstGeom>
        </p:spPr>
      </p:pic>
      <p:pic>
        <p:nvPicPr>
          <p:cNvPr id="14" name="Graphic 13">
            <a:extLst>
              <a:ext uri="{FF2B5EF4-FFF2-40B4-BE49-F238E27FC236}">
                <a16:creationId xmlns:a16="http://schemas.microsoft.com/office/drawing/2014/main" id="{CAD172E3-7E8E-0E8D-1EE3-3BC023A7F3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6155" y="2532107"/>
            <a:ext cx="900112" cy="900112"/>
          </a:xfrm>
          <a:prstGeom prst="rect">
            <a:avLst/>
          </a:prstGeom>
        </p:spPr>
      </p:pic>
      <p:pic>
        <p:nvPicPr>
          <p:cNvPr id="15" name="Graphic 14">
            <a:extLst>
              <a:ext uri="{FF2B5EF4-FFF2-40B4-BE49-F238E27FC236}">
                <a16:creationId xmlns:a16="http://schemas.microsoft.com/office/drawing/2014/main" id="{9EC246DC-D26C-1FB4-4167-33CDB7D75C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498" y="1836436"/>
            <a:ext cx="900112" cy="900112"/>
          </a:xfrm>
          <a:prstGeom prst="rect">
            <a:avLst/>
          </a:prstGeom>
        </p:spPr>
      </p:pic>
      <p:pic>
        <p:nvPicPr>
          <p:cNvPr id="16" name="Graphic 15">
            <a:extLst>
              <a:ext uri="{FF2B5EF4-FFF2-40B4-BE49-F238E27FC236}">
                <a16:creationId xmlns:a16="http://schemas.microsoft.com/office/drawing/2014/main" id="{C7D70398-F60D-F1A8-6C45-B95EA6CEB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605" y="1676381"/>
            <a:ext cx="900113" cy="900113"/>
          </a:xfrm>
          <a:prstGeom prst="rect">
            <a:avLst/>
          </a:prstGeom>
        </p:spPr>
      </p:pic>
      <p:pic>
        <p:nvPicPr>
          <p:cNvPr id="17" name="Graphic 16">
            <a:extLst>
              <a:ext uri="{FF2B5EF4-FFF2-40B4-BE49-F238E27FC236}">
                <a16:creationId xmlns:a16="http://schemas.microsoft.com/office/drawing/2014/main" id="{EAC27E7D-2CF7-2782-18FD-E85E5D6C8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2333" y="3381879"/>
            <a:ext cx="900113" cy="900113"/>
          </a:xfrm>
          <a:prstGeom prst="rect">
            <a:avLst/>
          </a:prstGeom>
        </p:spPr>
      </p:pic>
      <p:pic>
        <p:nvPicPr>
          <p:cNvPr id="18" name="Graphic 17">
            <a:extLst>
              <a:ext uri="{FF2B5EF4-FFF2-40B4-BE49-F238E27FC236}">
                <a16:creationId xmlns:a16="http://schemas.microsoft.com/office/drawing/2014/main" id="{F552B320-EAE3-27A8-382F-4700FF4A2D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7885" y="3339007"/>
            <a:ext cx="900113" cy="900113"/>
          </a:xfrm>
          <a:prstGeom prst="rect">
            <a:avLst/>
          </a:prstGeom>
        </p:spPr>
      </p:pic>
      <p:pic>
        <p:nvPicPr>
          <p:cNvPr id="19" name="Graphic 18">
            <a:extLst>
              <a:ext uri="{FF2B5EF4-FFF2-40B4-BE49-F238E27FC236}">
                <a16:creationId xmlns:a16="http://schemas.microsoft.com/office/drawing/2014/main" id="{42D71BF4-07CE-A27B-6B23-FA96AC2BCC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098" y="2827034"/>
            <a:ext cx="900113" cy="900113"/>
          </a:xfrm>
          <a:prstGeom prst="rect">
            <a:avLst/>
          </a:prstGeom>
        </p:spPr>
      </p:pic>
      <p:pic>
        <p:nvPicPr>
          <p:cNvPr id="20" name="Graphic 19">
            <a:extLst>
              <a:ext uri="{FF2B5EF4-FFF2-40B4-BE49-F238E27FC236}">
                <a16:creationId xmlns:a16="http://schemas.microsoft.com/office/drawing/2014/main" id="{7A2B3AE6-8663-864C-F3A0-5E1D74A57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4374" y="2612726"/>
            <a:ext cx="900113" cy="900113"/>
          </a:xfrm>
          <a:prstGeom prst="rect">
            <a:avLst/>
          </a:prstGeom>
        </p:spPr>
      </p:pic>
      <p:pic>
        <p:nvPicPr>
          <p:cNvPr id="21" name="Graphic 20">
            <a:extLst>
              <a:ext uri="{FF2B5EF4-FFF2-40B4-BE49-F238E27FC236}">
                <a16:creationId xmlns:a16="http://schemas.microsoft.com/office/drawing/2014/main" id="{F91FDECD-C87E-F094-7CBE-EB03277E7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7174" y="2217436"/>
            <a:ext cx="900113" cy="900113"/>
          </a:xfrm>
          <a:prstGeom prst="rect">
            <a:avLst/>
          </a:prstGeom>
        </p:spPr>
      </p:pic>
      <p:pic>
        <p:nvPicPr>
          <p:cNvPr id="22" name="Graphic 21">
            <a:extLst>
              <a:ext uri="{FF2B5EF4-FFF2-40B4-BE49-F238E27FC236}">
                <a16:creationId xmlns:a16="http://schemas.microsoft.com/office/drawing/2014/main" id="{91C5D025-7C0B-E608-B066-128101E31A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615" y="1712607"/>
            <a:ext cx="900113" cy="900113"/>
          </a:xfrm>
          <a:prstGeom prst="rect">
            <a:avLst/>
          </a:prstGeom>
        </p:spPr>
      </p:pic>
      <p:pic>
        <p:nvPicPr>
          <p:cNvPr id="26" name="Graphic 25">
            <a:extLst>
              <a:ext uri="{FF2B5EF4-FFF2-40B4-BE49-F238E27FC236}">
                <a16:creationId xmlns:a16="http://schemas.microsoft.com/office/drawing/2014/main" id="{90A738AD-6BA6-C115-9B9B-18F2B691B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2036" y="3564027"/>
            <a:ext cx="900113" cy="900113"/>
          </a:xfrm>
          <a:prstGeom prst="rect">
            <a:avLst/>
          </a:prstGeom>
        </p:spPr>
      </p:pic>
      <p:pic>
        <p:nvPicPr>
          <p:cNvPr id="27" name="Graphic 26">
            <a:extLst>
              <a:ext uri="{FF2B5EF4-FFF2-40B4-BE49-F238E27FC236}">
                <a16:creationId xmlns:a16="http://schemas.microsoft.com/office/drawing/2014/main" id="{35A0963D-4D24-48FC-19A9-2D90F11D47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1493" y="2473419"/>
            <a:ext cx="900112" cy="900112"/>
          </a:xfrm>
          <a:prstGeom prst="rect">
            <a:avLst/>
          </a:prstGeom>
        </p:spPr>
      </p:pic>
      <p:pic>
        <p:nvPicPr>
          <p:cNvPr id="28" name="Graphic 27">
            <a:extLst>
              <a:ext uri="{FF2B5EF4-FFF2-40B4-BE49-F238E27FC236}">
                <a16:creationId xmlns:a16="http://schemas.microsoft.com/office/drawing/2014/main" id="{46967C5B-3561-379A-479C-466A4E04A0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5437" y="3346148"/>
            <a:ext cx="900112" cy="900112"/>
          </a:xfrm>
          <a:prstGeom prst="rect">
            <a:avLst/>
          </a:prstGeom>
        </p:spPr>
      </p:pic>
      <p:pic>
        <p:nvPicPr>
          <p:cNvPr id="29" name="Graphic 28">
            <a:extLst>
              <a:ext uri="{FF2B5EF4-FFF2-40B4-BE49-F238E27FC236}">
                <a16:creationId xmlns:a16="http://schemas.microsoft.com/office/drawing/2014/main" id="{18D2C025-2BC5-4E18-17A3-D11C514B4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1734" y="1669737"/>
            <a:ext cx="900113" cy="900113"/>
          </a:xfrm>
          <a:prstGeom prst="rect">
            <a:avLst/>
          </a:prstGeom>
        </p:spPr>
      </p:pic>
      <p:pic>
        <p:nvPicPr>
          <p:cNvPr id="30" name="Graphic 29">
            <a:extLst>
              <a:ext uri="{FF2B5EF4-FFF2-40B4-BE49-F238E27FC236}">
                <a16:creationId xmlns:a16="http://schemas.microsoft.com/office/drawing/2014/main" id="{E54EACD6-59E0-6E5A-1CA8-157A37A637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5380" y="3955752"/>
            <a:ext cx="900113" cy="900113"/>
          </a:xfrm>
          <a:prstGeom prst="rect">
            <a:avLst/>
          </a:prstGeom>
        </p:spPr>
      </p:pic>
      <p:pic>
        <p:nvPicPr>
          <p:cNvPr id="31" name="Graphic 30">
            <a:extLst>
              <a:ext uri="{FF2B5EF4-FFF2-40B4-BE49-F238E27FC236}">
                <a16:creationId xmlns:a16="http://schemas.microsoft.com/office/drawing/2014/main" id="{34E3703F-AD1F-CBCD-BA36-263A46720B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7421" y="3186599"/>
            <a:ext cx="900113" cy="900113"/>
          </a:xfrm>
          <a:prstGeom prst="rect">
            <a:avLst/>
          </a:prstGeom>
        </p:spPr>
      </p:pic>
      <p:pic>
        <p:nvPicPr>
          <p:cNvPr id="32" name="Graphic 31">
            <a:extLst>
              <a:ext uri="{FF2B5EF4-FFF2-40B4-BE49-F238E27FC236}">
                <a16:creationId xmlns:a16="http://schemas.microsoft.com/office/drawing/2014/main" id="{AB1D5EB8-F498-FA23-801D-95B1687FE9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03588" y="1801906"/>
            <a:ext cx="900112" cy="900112"/>
          </a:xfrm>
          <a:prstGeom prst="rect">
            <a:avLst/>
          </a:prstGeom>
        </p:spPr>
      </p:pic>
      <p:pic>
        <p:nvPicPr>
          <p:cNvPr id="33" name="Graphic 32">
            <a:extLst>
              <a:ext uri="{FF2B5EF4-FFF2-40B4-BE49-F238E27FC236}">
                <a16:creationId xmlns:a16="http://schemas.microsoft.com/office/drawing/2014/main" id="{D4D054D2-199C-07C6-35CB-6756ACB535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3442" y="2535325"/>
            <a:ext cx="900112" cy="900112"/>
          </a:xfrm>
          <a:prstGeom prst="rect">
            <a:avLst/>
          </a:prstGeom>
        </p:spPr>
      </p:pic>
      <p:pic>
        <p:nvPicPr>
          <p:cNvPr id="34" name="Graphic 33">
            <a:extLst>
              <a:ext uri="{FF2B5EF4-FFF2-40B4-BE49-F238E27FC236}">
                <a16:creationId xmlns:a16="http://schemas.microsoft.com/office/drawing/2014/main" id="{D9BBCA5D-1A91-F8DA-5E52-AD94A122FC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58856" y="2902207"/>
            <a:ext cx="900112" cy="900112"/>
          </a:xfrm>
          <a:prstGeom prst="rect">
            <a:avLst/>
          </a:prstGeom>
        </p:spPr>
      </p:pic>
      <p:pic>
        <p:nvPicPr>
          <p:cNvPr id="35" name="Graphic 34">
            <a:extLst>
              <a:ext uri="{FF2B5EF4-FFF2-40B4-BE49-F238E27FC236}">
                <a16:creationId xmlns:a16="http://schemas.microsoft.com/office/drawing/2014/main" id="{495D1006-AEE5-28AF-C2F2-66120D2137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1297" y="2434467"/>
            <a:ext cx="900112" cy="900112"/>
          </a:xfrm>
          <a:prstGeom prst="rect">
            <a:avLst/>
          </a:prstGeom>
        </p:spPr>
      </p:pic>
      <p:pic>
        <p:nvPicPr>
          <p:cNvPr id="36" name="Graphic 35">
            <a:extLst>
              <a:ext uri="{FF2B5EF4-FFF2-40B4-BE49-F238E27FC236}">
                <a16:creationId xmlns:a16="http://schemas.microsoft.com/office/drawing/2014/main" id="{ED18C28B-0547-17B5-56D9-B30C8FBD8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63640" y="1738796"/>
            <a:ext cx="900112" cy="900112"/>
          </a:xfrm>
          <a:prstGeom prst="rect">
            <a:avLst/>
          </a:prstGeom>
        </p:spPr>
      </p:pic>
      <p:pic>
        <p:nvPicPr>
          <p:cNvPr id="37" name="Graphic 36">
            <a:extLst>
              <a:ext uri="{FF2B5EF4-FFF2-40B4-BE49-F238E27FC236}">
                <a16:creationId xmlns:a16="http://schemas.microsoft.com/office/drawing/2014/main" id="{2F085124-DA8D-D637-7DDD-58CAB8441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37747" y="1578741"/>
            <a:ext cx="900113" cy="900113"/>
          </a:xfrm>
          <a:prstGeom prst="rect">
            <a:avLst/>
          </a:prstGeom>
        </p:spPr>
      </p:pic>
      <p:pic>
        <p:nvPicPr>
          <p:cNvPr id="38" name="Graphic 37">
            <a:extLst>
              <a:ext uri="{FF2B5EF4-FFF2-40B4-BE49-F238E27FC236}">
                <a16:creationId xmlns:a16="http://schemas.microsoft.com/office/drawing/2014/main" id="{3A652D79-3CBE-E133-CA88-D4D6AA00C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7475" y="3284239"/>
            <a:ext cx="900113" cy="900113"/>
          </a:xfrm>
          <a:prstGeom prst="rect">
            <a:avLst/>
          </a:prstGeom>
        </p:spPr>
      </p:pic>
      <p:pic>
        <p:nvPicPr>
          <p:cNvPr id="39" name="Graphic 38">
            <a:extLst>
              <a:ext uri="{FF2B5EF4-FFF2-40B4-BE49-F238E27FC236}">
                <a16:creationId xmlns:a16="http://schemas.microsoft.com/office/drawing/2014/main" id="{58A3C1BB-AD78-F448-55BC-889900689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63027" y="3241367"/>
            <a:ext cx="900113" cy="900113"/>
          </a:xfrm>
          <a:prstGeom prst="rect">
            <a:avLst/>
          </a:prstGeom>
        </p:spPr>
      </p:pic>
      <p:pic>
        <p:nvPicPr>
          <p:cNvPr id="40" name="Graphic 39">
            <a:extLst>
              <a:ext uri="{FF2B5EF4-FFF2-40B4-BE49-F238E27FC236}">
                <a16:creationId xmlns:a16="http://schemas.microsoft.com/office/drawing/2014/main" id="{4DE1A38C-188D-8D5F-14EC-A747204BD7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1240" y="2729394"/>
            <a:ext cx="900113" cy="900113"/>
          </a:xfrm>
          <a:prstGeom prst="rect">
            <a:avLst/>
          </a:prstGeom>
        </p:spPr>
      </p:pic>
      <p:pic>
        <p:nvPicPr>
          <p:cNvPr id="41" name="Graphic 40">
            <a:extLst>
              <a:ext uri="{FF2B5EF4-FFF2-40B4-BE49-F238E27FC236}">
                <a16:creationId xmlns:a16="http://schemas.microsoft.com/office/drawing/2014/main" id="{C8A41200-FA34-6B09-BC4F-6C3FE754F6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39516" y="2515086"/>
            <a:ext cx="900113" cy="900113"/>
          </a:xfrm>
          <a:prstGeom prst="rect">
            <a:avLst/>
          </a:prstGeom>
        </p:spPr>
      </p:pic>
      <p:pic>
        <p:nvPicPr>
          <p:cNvPr id="42" name="Graphic 41">
            <a:extLst>
              <a:ext uri="{FF2B5EF4-FFF2-40B4-BE49-F238E27FC236}">
                <a16:creationId xmlns:a16="http://schemas.microsoft.com/office/drawing/2014/main" id="{D3F5A663-04C5-FC5A-31E8-D8FAB2C6B2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2316" y="2119796"/>
            <a:ext cx="900113" cy="900113"/>
          </a:xfrm>
          <a:prstGeom prst="rect">
            <a:avLst/>
          </a:prstGeom>
        </p:spPr>
      </p:pic>
      <p:pic>
        <p:nvPicPr>
          <p:cNvPr id="43" name="Graphic 42">
            <a:extLst>
              <a:ext uri="{FF2B5EF4-FFF2-40B4-BE49-F238E27FC236}">
                <a16:creationId xmlns:a16="http://schemas.microsoft.com/office/drawing/2014/main" id="{7E0C9EAD-32E5-6E8E-ADF8-E37A0A055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9757" y="1614967"/>
            <a:ext cx="900113" cy="900113"/>
          </a:xfrm>
          <a:prstGeom prst="rect">
            <a:avLst/>
          </a:prstGeom>
        </p:spPr>
      </p:pic>
      <p:sp>
        <p:nvSpPr>
          <p:cNvPr id="48" name="Arrow: Left-Right 47">
            <a:extLst>
              <a:ext uri="{FF2B5EF4-FFF2-40B4-BE49-F238E27FC236}">
                <a16:creationId xmlns:a16="http://schemas.microsoft.com/office/drawing/2014/main" id="{20B2F659-3316-53F0-BD2B-1176E2B48F35}"/>
              </a:ext>
            </a:extLst>
          </p:cNvPr>
          <p:cNvSpPr/>
          <p:nvPr/>
        </p:nvSpPr>
        <p:spPr>
          <a:xfrm>
            <a:off x="3534627" y="2486505"/>
            <a:ext cx="848172" cy="3619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Arrow: Left-Right 48">
            <a:extLst>
              <a:ext uri="{FF2B5EF4-FFF2-40B4-BE49-F238E27FC236}">
                <a16:creationId xmlns:a16="http://schemas.microsoft.com/office/drawing/2014/main" id="{D0EA0266-6AF4-71CE-FECE-92F6806BB957}"/>
              </a:ext>
            </a:extLst>
          </p:cNvPr>
          <p:cNvSpPr/>
          <p:nvPr/>
        </p:nvSpPr>
        <p:spPr>
          <a:xfrm>
            <a:off x="7211783" y="2532107"/>
            <a:ext cx="848172" cy="3619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descr="A black background with white letters&#10;&#10;Description automatically generated">
            <a:extLst>
              <a:ext uri="{FF2B5EF4-FFF2-40B4-BE49-F238E27FC236}">
                <a16:creationId xmlns:a16="http://schemas.microsoft.com/office/drawing/2014/main" id="{1A205B77-0AD7-DE50-5F4A-25F6CE99F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25" name="Picture 24" descr="A white text on a black background&#10;&#10;Description automatically generated">
            <a:extLst>
              <a:ext uri="{FF2B5EF4-FFF2-40B4-BE49-F238E27FC236}">
                <a16:creationId xmlns:a16="http://schemas.microsoft.com/office/drawing/2014/main" id="{D9E3A040-D635-3CAA-F759-1C89E8F35E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52671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3529AE0-115C-1468-D388-0248B5CCE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3213" y="1909762"/>
            <a:ext cx="2595563" cy="2595563"/>
          </a:xfrm>
          <a:prstGeom prst="rect">
            <a:avLst/>
          </a:prstGeom>
        </p:spPr>
      </p:pic>
      <p:sp>
        <p:nvSpPr>
          <p:cNvPr id="4" name="TextBox 3">
            <a:extLst>
              <a:ext uri="{FF2B5EF4-FFF2-40B4-BE49-F238E27FC236}">
                <a16:creationId xmlns:a16="http://schemas.microsoft.com/office/drawing/2014/main" id="{35A724C4-49E1-1267-225B-980403F5DCB0}"/>
              </a:ext>
            </a:extLst>
          </p:cNvPr>
          <p:cNvSpPr txBox="1"/>
          <p:nvPr/>
        </p:nvSpPr>
        <p:spPr>
          <a:xfrm>
            <a:off x="2409826" y="128588"/>
            <a:ext cx="68389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Media Asset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Tagging, Transcription, Indexing</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8AA843-1840-E9F6-AAEB-C3021D522CA4}"/>
              </a:ext>
            </a:extLst>
          </p:cNvPr>
          <p:cNvSpPr txBox="1"/>
          <p:nvPr/>
        </p:nvSpPr>
        <p:spPr>
          <a:xfrm>
            <a:off x="2409826" y="1176338"/>
            <a:ext cx="3971201" cy="3939540"/>
          </a:xfrm>
          <a:prstGeom prst="rect">
            <a:avLst/>
          </a:prstGeom>
          <a:noFill/>
        </p:spPr>
        <p:txBody>
          <a:bodyPr wrap="square" rtlCol="0">
            <a:spAutoFit/>
          </a:bodyPr>
          <a:lstStyle/>
          <a:p>
            <a:r>
              <a:rPr lang="en-US" sz="25000" dirty="0"/>
              <a:t>AI</a:t>
            </a:r>
            <a:endParaRPr lang="en-CA" sz="25000" dirty="0"/>
          </a:p>
        </p:txBody>
      </p:sp>
      <p:sp>
        <p:nvSpPr>
          <p:cNvPr id="23" name="TextBox 22">
            <a:extLst>
              <a:ext uri="{FF2B5EF4-FFF2-40B4-BE49-F238E27FC236}">
                <a16:creationId xmlns:a16="http://schemas.microsoft.com/office/drawing/2014/main" id="{640A5634-55BD-6BEF-8883-A35B75B6C192}"/>
              </a:ext>
            </a:extLst>
          </p:cNvPr>
          <p:cNvSpPr txBox="1"/>
          <p:nvPr/>
        </p:nvSpPr>
        <p:spPr>
          <a:xfrm>
            <a:off x="1701662" y="4590035"/>
            <a:ext cx="8909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Emotion Based Indexing, </a:t>
            </a:r>
            <a:r>
              <a:rPr lang="en-US" dirty="0">
                <a:solidFill>
                  <a:prstClr val="black"/>
                </a:solidFill>
                <a:latin typeface="Calibri" panose="020F0502020204030204"/>
              </a:rPr>
              <a:t>Multilanguage Transcription, Facial Recognition,  Image Recognition </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Arrow: Left-Right 23">
            <a:extLst>
              <a:ext uri="{FF2B5EF4-FFF2-40B4-BE49-F238E27FC236}">
                <a16:creationId xmlns:a16="http://schemas.microsoft.com/office/drawing/2014/main" id="{92D3D3F4-374E-5810-E39E-210B6286D576}"/>
              </a:ext>
            </a:extLst>
          </p:cNvPr>
          <p:cNvSpPr/>
          <p:nvPr/>
        </p:nvSpPr>
        <p:spPr>
          <a:xfrm>
            <a:off x="5405215" y="2597506"/>
            <a:ext cx="848172" cy="36196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black background with white letters&#10;&#10;Description automatically generated">
            <a:extLst>
              <a:ext uri="{FF2B5EF4-FFF2-40B4-BE49-F238E27FC236}">
                <a16:creationId xmlns:a16="http://schemas.microsoft.com/office/drawing/2014/main" id="{9DF17C37-1067-D4ED-4ADD-7513D9917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AD06B907-9F61-627C-B504-755101D7B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64203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ountain range with snow covered mountains&#10;&#10;Description automatically generated">
            <a:extLst>
              <a:ext uri="{FF2B5EF4-FFF2-40B4-BE49-F238E27FC236}">
                <a16:creationId xmlns:a16="http://schemas.microsoft.com/office/drawing/2014/main" id="{5A68A3D9-69A9-3A3E-24C0-67F935EBD7F1}"/>
              </a:ext>
            </a:extLst>
          </p:cNvPr>
          <p:cNvPicPr>
            <a:picLocks noChangeAspect="1"/>
          </p:cNvPicPr>
          <p:nvPr/>
        </p:nvPicPr>
        <p:blipFill rotWithShape="1">
          <a:blip r:embed="rId2">
            <a:extLst>
              <a:ext uri="{28A0092B-C50C-407E-A947-70E740481C1C}">
                <a14:useLocalDpi xmlns:a14="http://schemas.microsoft.com/office/drawing/2010/main" val="0"/>
              </a:ext>
            </a:extLst>
          </a:blip>
          <a:srcRect l="16112" r="3009"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1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1" name="Freeform: Shape 20">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3" name="Freeform: Shape 2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6A11DB5A-FA49-4D96-06A5-18A1FCFFF2C3}"/>
              </a:ext>
            </a:extLst>
          </p:cNvPr>
          <p:cNvSpPr txBox="1"/>
          <p:nvPr/>
        </p:nvSpPr>
        <p:spPr>
          <a:xfrm>
            <a:off x="311029" y="586788"/>
            <a:ext cx="3249637" cy="707886"/>
          </a:xfrm>
          <a:prstGeom prst="rect">
            <a:avLst/>
          </a:prstGeom>
          <a:noFill/>
        </p:spPr>
        <p:txBody>
          <a:bodyPr wrap="square" rtlCol="0">
            <a:spAutoFit/>
          </a:bodyPr>
          <a:lstStyle/>
          <a:p>
            <a:r>
              <a:rPr lang="en-US" sz="4000" dirty="0">
                <a:solidFill>
                  <a:schemeClr val="bg1"/>
                </a:solidFill>
              </a:rPr>
              <a:t>Panelists:</a:t>
            </a:r>
            <a:endParaRPr lang="en-CA" sz="4000" dirty="0">
              <a:solidFill>
                <a:schemeClr val="bg1"/>
              </a:solidFill>
            </a:endParaRPr>
          </a:p>
        </p:txBody>
      </p:sp>
      <p:sp>
        <p:nvSpPr>
          <p:cNvPr id="5" name="TextBox 4">
            <a:extLst>
              <a:ext uri="{FF2B5EF4-FFF2-40B4-BE49-F238E27FC236}">
                <a16:creationId xmlns:a16="http://schemas.microsoft.com/office/drawing/2014/main" id="{3288900A-B233-6E86-E718-32F57DF29699}"/>
              </a:ext>
            </a:extLst>
          </p:cNvPr>
          <p:cNvSpPr txBox="1"/>
          <p:nvPr/>
        </p:nvSpPr>
        <p:spPr>
          <a:xfrm>
            <a:off x="884205" y="1860345"/>
            <a:ext cx="3249637" cy="1477328"/>
          </a:xfrm>
          <a:prstGeom prst="rect">
            <a:avLst/>
          </a:prstGeom>
          <a:noFill/>
        </p:spPr>
        <p:txBody>
          <a:bodyPr wrap="square" rtlCol="0">
            <a:spAutoFit/>
          </a:bodyPr>
          <a:lstStyle/>
          <a:p>
            <a:r>
              <a:rPr lang="en-US" dirty="0">
                <a:solidFill>
                  <a:schemeClr val="bg1"/>
                </a:solidFill>
              </a:rPr>
              <a:t>Gerry Belec</a:t>
            </a:r>
          </a:p>
          <a:p>
            <a:r>
              <a:rPr lang="en-US" dirty="0">
                <a:solidFill>
                  <a:schemeClr val="bg1"/>
                </a:solidFill>
              </a:rPr>
              <a:t>Director – News Technology and Operations</a:t>
            </a:r>
          </a:p>
          <a:p>
            <a:r>
              <a:rPr lang="en-US" dirty="0">
                <a:solidFill>
                  <a:schemeClr val="bg1"/>
                </a:solidFill>
              </a:rPr>
              <a:t>Corus Entertainment/Global News</a:t>
            </a:r>
            <a:endParaRPr lang="en-CA" dirty="0">
              <a:solidFill>
                <a:schemeClr val="bg1"/>
              </a:solidFill>
            </a:endParaRPr>
          </a:p>
        </p:txBody>
      </p:sp>
      <p:sp>
        <p:nvSpPr>
          <p:cNvPr id="6" name="TextBox 5">
            <a:extLst>
              <a:ext uri="{FF2B5EF4-FFF2-40B4-BE49-F238E27FC236}">
                <a16:creationId xmlns:a16="http://schemas.microsoft.com/office/drawing/2014/main" id="{E9A7CED4-DEC7-4918-4C57-CF6DACEC8F96}"/>
              </a:ext>
            </a:extLst>
          </p:cNvPr>
          <p:cNvSpPr txBox="1"/>
          <p:nvPr/>
        </p:nvSpPr>
        <p:spPr>
          <a:xfrm>
            <a:off x="223822" y="3780165"/>
            <a:ext cx="3249637" cy="1200329"/>
          </a:xfrm>
          <a:prstGeom prst="rect">
            <a:avLst/>
          </a:prstGeom>
          <a:noFill/>
        </p:spPr>
        <p:txBody>
          <a:bodyPr wrap="square" rtlCol="0">
            <a:spAutoFit/>
          </a:bodyPr>
          <a:lstStyle/>
          <a:p>
            <a:r>
              <a:rPr lang="en-US" dirty="0">
                <a:solidFill>
                  <a:schemeClr val="bg1"/>
                </a:solidFill>
              </a:rPr>
              <a:t>Chris Lapp</a:t>
            </a:r>
          </a:p>
          <a:p>
            <a:r>
              <a:rPr lang="en-US" dirty="0">
                <a:solidFill>
                  <a:schemeClr val="bg1"/>
                </a:solidFill>
              </a:rPr>
              <a:t>Technical Solutions Architect – Media and Entertainment</a:t>
            </a:r>
          </a:p>
          <a:p>
            <a:r>
              <a:rPr lang="en-US" dirty="0">
                <a:solidFill>
                  <a:schemeClr val="bg1"/>
                </a:solidFill>
              </a:rPr>
              <a:t>Cisco</a:t>
            </a:r>
            <a:endParaRPr lang="en-CA" dirty="0">
              <a:solidFill>
                <a:schemeClr val="bg1"/>
              </a:solidFill>
            </a:endParaRPr>
          </a:p>
        </p:txBody>
      </p:sp>
      <p:pic>
        <p:nvPicPr>
          <p:cNvPr id="25" name="Picture 24" descr="A black background with white letters&#10;&#10;Description automatically generated">
            <a:extLst>
              <a:ext uri="{FF2B5EF4-FFF2-40B4-BE49-F238E27FC236}">
                <a16:creationId xmlns:a16="http://schemas.microsoft.com/office/drawing/2014/main" id="{E7677D1E-062F-2EF5-E34C-35558F676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26" name="Picture 25" descr="A white text on a black background&#10;&#10;Description automatically generated">
            <a:extLst>
              <a:ext uri="{FF2B5EF4-FFF2-40B4-BE49-F238E27FC236}">
                <a16:creationId xmlns:a16="http://schemas.microsoft.com/office/drawing/2014/main" id="{B46430E0-E275-8955-F81B-C76AFC5CB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34329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orse with text on it&#10;&#10;Description automatically generated">
            <a:extLst>
              <a:ext uri="{FF2B5EF4-FFF2-40B4-BE49-F238E27FC236}">
                <a16:creationId xmlns:a16="http://schemas.microsoft.com/office/drawing/2014/main" id="{32A56324-ABFF-13DE-5A59-AAA7C91DC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835" y="643467"/>
            <a:ext cx="994833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letters on a black background&#10;&#10;Description automatically generated">
            <a:extLst>
              <a:ext uri="{FF2B5EF4-FFF2-40B4-BE49-F238E27FC236}">
                <a16:creationId xmlns:a16="http://schemas.microsoft.com/office/drawing/2014/main" id="{04D1A86B-6F50-A7FD-8458-DE1BBE809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7" name="Rectangle: Rounded Corners 6">
            <a:extLst>
              <a:ext uri="{FF2B5EF4-FFF2-40B4-BE49-F238E27FC236}">
                <a16:creationId xmlns:a16="http://schemas.microsoft.com/office/drawing/2014/main" id="{D882E9E7-2665-3971-B994-2FE729F36417}"/>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white text on a black background&#10;&#10;Description automatically generated">
            <a:extLst>
              <a:ext uri="{FF2B5EF4-FFF2-40B4-BE49-F238E27FC236}">
                <a16:creationId xmlns:a16="http://schemas.microsoft.com/office/drawing/2014/main" id="{4464B986-32F2-6382-B44E-615E013F1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577775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310B76A-6F4C-9742-CB1E-BB2177FCF8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15312" y="1401365"/>
            <a:ext cx="2900363" cy="2900363"/>
          </a:xfrm>
          <a:prstGeom prst="rect">
            <a:avLst/>
          </a:prstGeom>
        </p:spPr>
      </p:pic>
      <p:sp>
        <p:nvSpPr>
          <p:cNvPr id="4" name="TextBox 3">
            <a:extLst>
              <a:ext uri="{FF2B5EF4-FFF2-40B4-BE49-F238E27FC236}">
                <a16:creationId xmlns:a16="http://schemas.microsoft.com/office/drawing/2014/main" id="{43AB5548-9BFF-9331-E20A-E378773238BF}"/>
              </a:ext>
            </a:extLst>
          </p:cNvPr>
          <p:cNvSpPr txBox="1"/>
          <p:nvPr/>
        </p:nvSpPr>
        <p:spPr>
          <a:xfrm>
            <a:off x="3924301" y="147638"/>
            <a:ext cx="4038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Content Creation</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D35386-9AEE-528E-995A-CE24FCDF4A68}"/>
              </a:ext>
            </a:extLst>
          </p:cNvPr>
          <p:cNvSpPr txBox="1"/>
          <p:nvPr/>
        </p:nvSpPr>
        <p:spPr>
          <a:xfrm>
            <a:off x="1489006" y="4772025"/>
            <a:ext cx="8909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Writers, Editors, Actors, 3D Animators, Composers, Visual Effects Artists, </a:t>
            </a:r>
            <a:r>
              <a:rPr lang="en-US" dirty="0" err="1">
                <a:solidFill>
                  <a:prstClr val="black"/>
                </a:solidFill>
                <a:latin typeface="Calibri" panose="020F0502020204030204"/>
              </a:rPr>
              <a:t>Colourists</a:t>
            </a:r>
            <a:r>
              <a:rPr lang="en-US" dirty="0">
                <a:solidFill>
                  <a:prstClr val="black"/>
                </a:solidFill>
                <a:latin typeface="Calibri" panose="020F0502020204030204"/>
              </a:rPr>
              <a:t>, Audio Mixers… </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C3167185-5027-99E6-C328-D8D6EDA035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4211" y="3434776"/>
            <a:ext cx="900113" cy="900113"/>
          </a:xfrm>
          <a:prstGeom prst="rect">
            <a:avLst/>
          </a:prstGeom>
        </p:spPr>
      </p:pic>
      <p:pic>
        <p:nvPicPr>
          <p:cNvPr id="7" name="Graphic 6">
            <a:extLst>
              <a:ext uri="{FF2B5EF4-FFF2-40B4-BE49-F238E27FC236}">
                <a16:creationId xmlns:a16="http://schemas.microsoft.com/office/drawing/2014/main" id="{584452CC-6CBE-ED9E-BE98-F4919E713F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3668" y="2344168"/>
            <a:ext cx="900112" cy="900112"/>
          </a:xfrm>
          <a:prstGeom prst="rect">
            <a:avLst/>
          </a:prstGeom>
        </p:spPr>
      </p:pic>
      <p:pic>
        <p:nvPicPr>
          <p:cNvPr id="8" name="Graphic 7">
            <a:extLst>
              <a:ext uri="{FF2B5EF4-FFF2-40B4-BE49-F238E27FC236}">
                <a16:creationId xmlns:a16="http://schemas.microsoft.com/office/drawing/2014/main" id="{568AC56F-A78F-BA2C-AED5-1F3AD6BCC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612" y="3216897"/>
            <a:ext cx="900112" cy="900112"/>
          </a:xfrm>
          <a:prstGeom prst="rect">
            <a:avLst/>
          </a:prstGeom>
        </p:spPr>
      </p:pic>
      <p:pic>
        <p:nvPicPr>
          <p:cNvPr id="9" name="Graphic 8">
            <a:extLst>
              <a:ext uri="{FF2B5EF4-FFF2-40B4-BE49-F238E27FC236}">
                <a16:creationId xmlns:a16="http://schemas.microsoft.com/office/drawing/2014/main" id="{B8C04482-FD33-70D2-EFAF-F44231B74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909" y="1540486"/>
            <a:ext cx="900113" cy="900113"/>
          </a:xfrm>
          <a:prstGeom prst="rect">
            <a:avLst/>
          </a:prstGeom>
        </p:spPr>
      </p:pic>
      <p:pic>
        <p:nvPicPr>
          <p:cNvPr id="10" name="Graphic 9">
            <a:extLst>
              <a:ext uri="{FF2B5EF4-FFF2-40B4-BE49-F238E27FC236}">
                <a16:creationId xmlns:a16="http://schemas.microsoft.com/office/drawing/2014/main" id="{9E1D770F-B2DB-7B95-3DE1-8ECDED6FFF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7555" y="3826501"/>
            <a:ext cx="900113" cy="900113"/>
          </a:xfrm>
          <a:prstGeom prst="rect">
            <a:avLst/>
          </a:prstGeom>
        </p:spPr>
      </p:pic>
      <p:pic>
        <p:nvPicPr>
          <p:cNvPr id="11" name="Graphic 10">
            <a:extLst>
              <a:ext uri="{FF2B5EF4-FFF2-40B4-BE49-F238E27FC236}">
                <a16:creationId xmlns:a16="http://schemas.microsoft.com/office/drawing/2014/main" id="{EF9DF6AC-7B0F-50DC-FB7F-7A7574564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596" y="3057348"/>
            <a:ext cx="900113" cy="900113"/>
          </a:xfrm>
          <a:prstGeom prst="rect">
            <a:avLst/>
          </a:prstGeom>
        </p:spPr>
      </p:pic>
      <p:pic>
        <p:nvPicPr>
          <p:cNvPr id="12" name="Graphic 11">
            <a:extLst>
              <a:ext uri="{FF2B5EF4-FFF2-40B4-BE49-F238E27FC236}">
                <a16:creationId xmlns:a16="http://schemas.microsoft.com/office/drawing/2014/main" id="{B956DE15-C2BC-D2F8-B0A6-DC516F688E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35763" y="1672655"/>
            <a:ext cx="900112" cy="900112"/>
          </a:xfrm>
          <a:prstGeom prst="rect">
            <a:avLst/>
          </a:prstGeom>
        </p:spPr>
      </p:pic>
      <p:pic>
        <p:nvPicPr>
          <p:cNvPr id="13" name="Graphic 12">
            <a:extLst>
              <a:ext uri="{FF2B5EF4-FFF2-40B4-BE49-F238E27FC236}">
                <a16:creationId xmlns:a16="http://schemas.microsoft.com/office/drawing/2014/main" id="{CF61BB00-F5EC-4601-309D-7F34F8FF3B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617" y="2406074"/>
            <a:ext cx="900112" cy="900112"/>
          </a:xfrm>
          <a:prstGeom prst="rect">
            <a:avLst/>
          </a:prstGeom>
        </p:spPr>
      </p:pic>
      <p:pic>
        <p:nvPicPr>
          <p:cNvPr id="14" name="Graphic 13">
            <a:extLst>
              <a:ext uri="{FF2B5EF4-FFF2-40B4-BE49-F238E27FC236}">
                <a16:creationId xmlns:a16="http://schemas.microsoft.com/office/drawing/2014/main" id="{299AF824-BBB3-7E24-B155-0C237EF53E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1031" y="2772956"/>
            <a:ext cx="900112" cy="900112"/>
          </a:xfrm>
          <a:prstGeom prst="rect">
            <a:avLst/>
          </a:prstGeom>
        </p:spPr>
      </p:pic>
      <p:pic>
        <p:nvPicPr>
          <p:cNvPr id="15" name="Graphic 14">
            <a:extLst>
              <a:ext uri="{FF2B5EF4-FFF2-40B4-BE49-F238E27FC236}">
                <a16:creationId xmlns:a16="http://schemas.microsoft.com/office/drawing/2014/main" id="{FBEF8603-83D0-B374-1C9B-847EADBE8D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83472" y="2305216"/>
            <a:ext cx="900112" cy="900112"/>
          </a:xfrm>
          <a:prstGeom prst="rect">
            <a:avLst/>
          </a:prstGeom>
        </p:spPr>
      </p:pic>
      <p:pic>
        <p:nvPicPr>
          <p:cNvPr id="16" name="Graphic 15">
            <a:extLst>
              <a:ext uri="{FF2B5EF4-FFF2-40B4-BE49-F238E27FC236}">
                <a16:creationId xmlns:a16="http://schemas.microsoft.com/office/drawing/2014/main" id="{410777B9-903A-3BB2-AE8F-D311975A2D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815" y="1609545"/>
            <a:ext cx="900112" cy="900112"/>
          </a:xfrm>
          <a:prstGeom prst="rect">
            <a:avLst/>
          </a:prstGeom>
        </p:spPr>
      </p:pic>
      <p:pic>
        <p:nvPicPr>
          <p:cNvPr id="17" name="Graphic 16">
            <a:extLst>
              <a:ext uri="{FF2B5EF4-FFF2-40B4-BE49-F238E27FC236}">
                <a16:creationId xmlns:a16="http://schemas.microsoft.com/office/drawing/2014/main" id="{5CBCDD24-BB08-1500-3CE1-54EF4B76FA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922" y="1449490"/>
            <a:ext cx="900113" cy="900113"/>
          </a:xfrm>
          <a:prstGeom prst="rect">
            <a:avLst/>
          </a:prstGeom>
        </p:spPr>
      </p:pic>
      <p:pic>
        <p:nvPicPr>
          <p:cNvPr id="18" name="Graphic 17">
            <a:extLst>
              <a:ext uri="{FF2B5EF4-FFF2-40B4-BE49-F238E27FC236}">
                <a16:creationId xmlns:a16="http://schemas.microsoft.com/office/drawing/2014/main" id="{7ED20EA8-6282-E147-16AF-AF02023990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9650" y="3154988"/>
            <a:ext cx="900113" cy="900113"/>
          </a:xfrm>
          <a:prstGeom prst="rect">
            <a:avLst/>
          </a:prstGeom>
        </p:spPr>
      </p:pic>
      <p:pic>
        <p:nvPicPr>
          <p:cNvPr id="19" name="Graphic 18">
            <a:extLst>
              <a:ext uri="{FF2B5EF4-FFF2-40B4-BE49-F238E27FC236}">
                <a16:creationId xmlns:a16="http://schemas.microsoft.com/office/drawing/2014/main" id="{CDE7DB87-14B7-E865-8966-21CF6B8452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5202" y="3112116"/>
            <a:ext cx="900113" cy="900113"/>
          </a:xfrm>
          <a:prstGeom prst="rect">
            <a:avLst/>
          </a:prstGeom>
        </p:spPr>
      </p:pic>
      <p:pic>
        <p:nvPicPr>
          <p:cNvPr id="20" name="Graphic 19">
            <a:extLst>
              <a:ext uri="{FF2B5EF4-FFF2-40B4-BE49-F238E27FC236}">
                <a16:creationId xmlns:a16="http://schemas.microsoft.com/office/drawing/2014/main" id="{FAE26169-11E8-EA92-38C0-F49FDC7426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3415" y="2600143"/>
            <a:ext cx="900113" cy="900113"/>
          </a:xfrm>
          <a:prstGeom prst="rect">
            <a:avLst/>
          </a:prstGeom>
        </p:spPr>
      </p:pic>
      <p:pic>
        <p:nvPicPr>
          <p:cNvPr id="21" name="Graphic 20">
            <a:extLst>
              <a:ext uri="{FF2B5EF4-FFF2-40B4-BE49-F238E27FC236}">
                <a16:creationId xmlns:a16="http://schemas.microsoft.com/office/drawing/2014/main" id="{6254BFC8-68D4-C238-EB05-A6197B44D0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1691" y="2385835"/>
            <a:ext cx="900113" cy="900113"/>
          </a:xfrm>
          <a:prstGeom prst="rect">
            <a:avLst/>
          </a:prstGeom>
        </p:spPr>
      </p:pic>
      <p:pic>
        <p:nvPicPr>
          <p:cNvPr id="22" name="Graphic 21">
            <a:extLst>
              <a:ext uri="{FF2B5EF4-FFF2-40B4-BE49-F238E27FC236}">
                <a16:creationId xmlns:a16="http://schemas.microsoft.com/office/drawing/2014/main" id="{745355CA-6072-D661-6BDA-C8034BA41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4491" y="1990545"/>
            <a:ext cx="900113" cy="900113"/>
          </a:xfrm>
          <a:prstGeom prst="rect">
            <a:avLst/>
          </a:prstGeom>
        </p:spPr>
      </p:pic>
      <p:pic>
        <p:nvPicPr>
          <p:cNvPr id="23" name="Graphic 22">
            <a:extLst>
              <a:ext uri="{FF2B5EF4-FFF2-40B4-BE49-F238E27FC236}">
                <a16:creationId xmlns:a16="http://schemas.microsoft.com/office/drawing/2014/main" id="{43138616-589C-E007-CEE0-DBF5E0F8F3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71932" y="1485716"/>
            <a:ext cx="900113" cy="900113"/>
          </a:xfrm>
          <a:prstGeom prst="rect">
            <a:avLst/>
          </a:prstGeom>
        </p:spPr>
      </p:pic>
      <p:pic>
        <p:nvPicPr>
          <p:cNvPr id="24" name="Graphic 23">
            <a:extLst>
              <a:ext uri="{FF2B5EF4-FFF2-40B4-BE49-F238E27FC236}">
                <a16:creationId xmlns:a16="http://schemas.microsoft.com/office/drawing/2014/main" id="{9EA24E72-A9D9-17E5-C1A8-19DFEE77C0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4506" y="3211106"/>
            <a:ext cx="900113" cy="900113"/>
          </a:xfrm>
          <a:prstGeom prst="rect">
            <a:avLst/>
          </a:prstGeom>
        </p:spPr>
      </p:pic>
      <p:pic>
        <p:nvPicPr>
          <p:cNvPr id="25" name="Graphic 24">
            <a:extLst>
              <a:ext uri="{FF2B5EF4-FFF2-40B4-BE49-F238E27FC236}">
                <a16:creationId xmlns:a16="http://schemas.microsoft.com/office/drawing/2014/main" id="{1BBF5F54-B184-D78F-1F7A-14955A6F06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3963" y="2120498"/>
            <a:ext cx="900112" cy="900112"/>
          </a:xfrm>
          <a:prstGeom prst="rect">
            <a:avLst/>
          </a:prstGeom>
        </p:spPr>
      </p:pic>
      <p:pic>
        <p:nvPicPr>
          <p:cNvPr id="26" name="Graphic 25">
            <a:extLst>
              <a:ext uri="{FF2B5EF4-FFF2-40B4-BE49-F238E27FC236}">
                <a16:creationId xmlns:a16="http://schemas.microsoft.com/office/drawing/2014/main" id="{2378BD34-45A0-4362-2183-4DF2A5B410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7907" y="2993227"/>
            <a:ext cx="900112" cy="900112"/>
          </a:xfrm>
          <a:prstGeom prst="rect">
            <a:avLst/>
          </a:prstGeom>
        </p:spPr>
      </p:pic>
      <p:pic>
        <p:nvPicPr>
          <p:cNvPr id="27" name="Graphic 26">
            <a:extLst>
              <a:ext uri="{FF2B5EF4-FFF2-40B4-BE49-F238E27FC236}">
                <a16:creationId xmlns:a16="http://schemas.microsoft.com/office/drawing/2014/main" id="{24ED164D-66E8-01B2-7D4E-13EA65E50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4204" y="1316816"/>
            <a:ext cx="900113" cy="900113"/>
          </a:xfrm>
          <a:prstGeom prst="rect">
            <a:avLst/>
          </a:prstGeom>
        </p:spPr>
      </p:pic>
      <p:pic>
        <p:nvPicPr>
          <p:cNvPr id="28" name="Graphic 27">
            <a:extLst>
              <a:ext uri="{FF2B5EF4-FFF2-40B4-BE49-F238E27FC236}">
                <a16:creationId xmlns:a16="http://schemas.microsoft.com/office/drawing/2014/main" id="{0C7B8CA8-F6E3-90BC-FB24-C063921D0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87850" y="3602831"/>
            <a:ext cx="900113" cy="900113"/>
          </a:xfrm>
          <a:prstGeom prst="rect">
            <a:avLst/>
          </a:prstGeom>
        </p:spPr>
      </p:pic>
      <p:pic>
        <p:nvPicPr>
          <p:cNvPr id="29" name="Graphic 28">
            <a:extLst>
              <a:ext uri="{FF2B5EF4-FFF2-40B4-BE49-F238E27FC236}">
                <a16:creationId xmlns:a16="http://schemas.microsoft.com/office/drawing/2014/main" id="{76E8A366-F9CF-EEB8-61ED-9DEBF23B3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9891" y="2833678"/>
            <a:ext cx="900113" cy="900113"/>
          </a:xfrm>
          <a:prstGeom prst="rect">
            <a:avLst/>
          </a:prstGeom>
        </p:spPr>
      </p:pic>
      <p:pic>
        <p:nvPicPr>
          <p:cNvPr id="30" name="Graphic 29">
            <a:extLst>
              <a:ext uri="{FF2B5EF4-FFF2-40B4-BE49-F238E27FC236}">
                <a16:creationId xmlns:a16="http://schemas.microsoft.com/office/drawing/2014/main" id="{68CFEA1A-0A33-CCB2-1FD2-40F92E6E5C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6058" y="1448985"/>
            <a:ext cx="900112" cy="900112"/>
          </a:xfrm>
          <a:prstGeom prst="rect">
            <a:avLst/>
          </a:prstGeom>
        </p:spPr>
      </p:pic>
      <p:pic>
        <p:nvPicPr>
          <p:cNvPr id="31" name="Graphic 30">
            <a:extLst>
              <a:ext uri="{FF2B5EF4-FFF2-40B4-BE49-F238E27FC236}">
                <a16:creationId xmlns:a16="http://schemas.microsoft.com/office/drawing/2014/main" id="{AD24ECF4-9CC8-4201-4FA6-44D1FD01FC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5912" y="2182404"/>
            <a:ext cx="900112" cy="900112"/>
          </a:xfrm>
          <a:prstGeom prst="rect">
            <a:avLst/>
          </a:prstGeom>
        </p:spPr>
      </p:pic>
      <p:pic>
        <p:nvPicPr>
          <p:cNvPr id="32" name="Graphic 31">
            <a:extLst>
              <a:ext uri="{FF2B5EF4-FFF2-40B4-BE49-F238E27FC236}">
                <a16:creationId xmlns:a16="http://schemas.microsoft.com/office/drawing/2014/main" id="{248F4B94-E0AD-B1EC-F107-74D77E0F5B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91326" y="2549286"/>
            <a:ext cx="900112" cy="900112"/>
          </a:xfrm>
          <a:prstGeom prst="rect">
            <a:avLst/>
          </a:prstGeom>
        </p:spPr>
      </p:pic>
      <p:pic>
        <p:nvPicPr>
          <p:cNvPr id="33" name="Graphic 32">
            <a:extLst>
              <a:ext uri="{FF2B5EF4-FFF2-40B4-BE49-F238E27FC236}">
                <a16:creationId xmlns:a16="http://schemas.microsoft.com/office/drawing/2014/main" id="{7691B4EB-BE17-A7DE-0E48-FD7C13EAF2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83767" y="2081546"/>
            <a:ext cx="900112" cy="900112"/>
          </a:xfrm>
          <a:prstGeom prst="rect">
            <a:avLst/>
          </a:prstGeom>
        </p:spPr>
      </p:pic>
      <p:pic>
        <p:nvPicPr>
          <p:cNvPr id="34" name="Graphic 33">
            <a:extLst>
              <a:ext uri="{FF2B5EF4-FFF2-40B4-BE49-F238E27FC236}">
                <a16:creationId xmlns:a16="http://schemas.microsoft.com/office/drawing/2014/main" id="{62BFB300-B0CF-B49F-6F20-AEDFCB745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6110" y="1385875"/>
            <a:ext cx="900112" cy="900112"/>
          </a:xfrm>
          <a:prstGeom prst="rect">
            <a:avLst/>
          </a:prstGeom>
        </p:spPr>
      </p:pic>
      <p:pic>
        <p:nvPicPr>
          <p:cNvPr id="35" name="Graphic 34">
            <a:extLst>
              <a:ext uri="{FF2B5EF4-FFF2-40B4-BE49-F238E27FC236}">
                <a16:creationId xmlns:a16="http://schemas.microsoft.com/office/drawing/2014/main" id="{90905B04-58CA-8883-5897-295958B0D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0217" y="1225820"/>
            <a:ext cx="900113" cy="900113"/>
          </a:xfrm>
          <a:prstGeom prst="rect">
            <a:avLst/>
          </a:prstGeom>
        </p:spPr>
      </p:pic>
      <p:pic>
        <p:nvPicPr>
          <p:cNvPr id="36" name="Graphic 35">
            <a:extLst>
              <a:ext uri="{FF2B5EF4-FFF2-40B4-BE49-F238E27FC236}">
                <a16:creationId xmlns:a16="http://schemas.microsoft.com/office/drawing/2014/main" id="{60407308-CEE4-78AC-D4CA-6F550D50E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9945" y="2931318"/>
            <a:ext cx="900113" cy="900113"/>
          </a:xfrm>
          <a:prstGeom prst="rect">
            <a:avLst/>
          </a:prstGeom>
        </p:spPr>
      </p:pic>
      <p:pic>
        <p:nvPicPr>
          <p:cNvPr id="37" name="Graphic 36">
            <a:extLst>
              <a:ext uri="{FF2B5EF4-FFF2-40B4-BE49-F238E27FC236}">
                <a16:creationId xmlns:a16="http://schemas.microsoft.com/office/drawing/2014/main" id="{56601783-65B8-F369-8599-0E53DA8BC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497" y="2888446"/>
            <a:ext cx="900113" cy="900113"/>
          </a:xfrm>
          <a:prstGeom prst="rect">
            <a:avLst/>
          </a:prstGeom>
        </p:spPr>
      </p:pic>
      <p:pic>
        <p:nvPicPr>
          <p:cNvPr id="38" name="Graphic 37">
            <a:extLst>
              <a:ext uri="{FF2B5EF4-FFF2-40B4-BE49-F238E27FC236}">
                <a16:creationId xmlns:a16="http://schemas.microsoft.com/office/drawing/2014/main" id="{34F0CC30-8B7C-CC0A-1C0D-181D2D70FF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33710" y="2376473"/>
            <a:ext cx="900113" cy="900113"/>
          </a:xfrm>
          <a:prstGeom prst="rect">
            <a:avLst/>
          </a:prstGeom>
        </p:spPr>
      </p:pic>
      <p:pic>
        <p:nvPicPr>
          <p:cNvPr id="39" name="Graphic 38">
            <a:extLst>
              <a:ext uri="{FF2B5EF4-FFF2-40B4-BE49-F238E27FC236}">
                <a16:creationId xmlns:a16="http://schemas.microsoft.com/office/drawing/2014/main" id="{825DF3FB-7206-58EC-922D-98981CC84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1986" y="2162165"/>
            <a:ext cx="900113" cy="900113"/>
          </a:xfrm>
          <a:prstGeom prst="rect">
            <a:avLst/>
          </a:prstGeom>
        </p:spPr>
      </p:pic>
      <p:pic>
        <p:nvPicPr>
          <p:cNvPr id="40" name="Graphic 39">
            <a:extLst>
              <a:ext uri="{FF2B5EF4-FFF2-40B4-BE49-F238E27FC236}">
                <a16:creationId xmlns:a16="http://schemas.microsoft.com/office/drawing/2014/main" id="{1163522D-F97B-17B9-A8EC-166EC73AA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4786" y="1766875"/>
            <a:ext cx="900113" cy="900113"/>
          </a:xfrm>
          <a:prstGeom prst="rect">
            <a:avLst/>
          </a:prstGeom>
        </p:spPr>
      </p:pic>
      <p:pic>
        <p:nvPicPr>
          <p:cNvPr id="41" name="Graphic 40">
            <a:extLst>
              <a:ext uri="{FF2B5EF4-FFF2-40B4-BE49-F238E27FC236}">
                <a16:creationId xmlns:a16="http://schemas.microsoft.com/office/drawing/2014/main" id="{1E722043-78F7-00B3-1BDE-B7AF221322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2227" y="1262046"/>
            <a:ext cx="900113" cy="900113"/>
          </a:xfrm>
          <a:prstGeom prst="rect">
            <a:avLst/>
          </a:prstGeom>
        </p:spPr>
      </p:pic>
      <p:sp>
        <p:nvSpPr>
          <p:cNvPr id="42" name="Arrow: Right 41">
            <a:extLst>
              <a:ext uri="{FF2B5EF4-FFF2-40B4-BE49-F238E27FC236}">
                <a16:creationId xmlns:a16="http://schemas.microsoft.com/office/drawing/2014/main" id="{0ED74641-7245-59CE-25CB-0E2C31ECC04F}"/>
              </a:ext>
            </a:extLst>
          </p:cNvPr>
          <p:cNvSpPr/>
          <p:nvPr/>
        </p:nvSpPr>
        <p:spPr>
          <a:xfrm>
            <a:off x="7405579" y="2721249"/>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black background with white letters&#10;&#10;Description automatically generated">
            <a:extLst>
              <a:ext uri="{FF2B5EF4-FFF2-40B4-BE49-F238E27FC236}">
                <a16:creationId xmlns:a16="http://schemas.microsoft.com/office/drawing/2014/main" id="{0FF99B8A-9E5D-00D5-67F5-FCF2212B9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45" name="Picture 44" descr="A white text on a black background&#10;&#10;Description automatically generated">
            <a:extLst>
              <a:ext uri="{FF2B5EF4-FFF2-40B4-BE49-F238E27FC236}">
                <a16:creationId xmlns:a16="http://schemas.microsoft.com/office/drawing/2014/main" id="{6FDC5800-2C69-A330-045B-03F943B6E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70816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310B76A-6F4C-9742-CB1E-BB2177FCF8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2225" y="1804987"/>
            <a:ext cx="2900363" cy="2900363"/>
          </a:xfrm>
          <a:prstGeom prst="rect">
            <a:avLst/>
          </a:prstGeom>
        </p:spPr>
      </p:pic>
      <p:sp>
        <p:nvSpPr>
          <p:cNvPr id="4" name="TextBox 3">
            <a:extLst>
              <a:ext uri="{FF2B5EF4-FFF2-40B4-BE49-F238E27FC236}">
                <a16:creationId xmlns:a16="http://schemas.microsoft.com/office/drawing/2014/main" id="{43AB5548-9BFF-9331-E20A-E378773238BF}"/>
              </a:ext>
            </a:extLst>
          </p:cNvPr>
          <p:cNvSpPr txBox="1"/>
          <p:nvPr/>
        </p:nvSpPr>
        <p:spPr>
          <a:xfrm>
            <a:off x="3924301" y="147638"/>
            <a:ext cx="40385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Content Creation</a:t>
            </a:r>
            <a:endPar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D35386-9AEE-528E-995A-CE24FCDF4A68}"/>
              </a:ext>
            </a:extLst>
          </p:cNvPr>
          <p:cNvSpPr txBox="1"/>
          <p:nvPr/>
        </p:nvSpPr>
        <p:spPr>
          <a:xfrm>
            <a:off x="2849528" y="4746546"/>
            <a:ext cx="6188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AI Ability to Learn Content Libraries and Produce New Content, Generative AI</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69762C-9CEF-0339-CB9C-A993DFB8AF4A}"/>
              </a:ext>
            </a:extLst>
          </p:cNvPr>
          <p:cNvSpPr txBox="1"/>
          <p:nvPr/>
        </p:nvSpPr>
        <p:spPr>
          <a:xfrm>
            <a:off x="2409826" y="1176338"/>
            <a:ext cx="3971201" cy="3939540"/>
          </a:xfrm>
          <a:prstGeom prst="rect">
            <a:avLst/>
          </a:prstGeom>
          <a:noFill/>
        </p:spPr>
        <p:txBody>
          <a:bodyPr wrap="square" rtlCol="0">
            <a:spAutoFit/>
          </a:bodyPr>
          <a:lstStyle/>
          <a:p>
            <a:r>
              <a:rPr lang="en-US" sz="25000" dirty="0"/>
              <a:t>AI</a:t>
            </a:r>
            <a:endParaRPr lang="en-CA" sz="25000" dirty="0"/>
          </a:p>
        </p:txBody>
      </p:sp>
      <p:sp>
        <p:nvSpPr>
          <p:cNvPr id="42" name="TextBox 41">
            <a:extLst>
              <a:ext uri="{FF2B5EF4-FFF2-40B4-BE49-F238E27FC236}">
                <a16:creationId xmlns:a16="http://schemas.microsoft.com/office/drawing/2014/main" id="{67CAC558-BFC7-CC3A-50A1-98942F19A338}"/>
              </a:ext>
            </a:extLst>
          </p:cNvPr>
          <p:cNvSpPr txBox="1"/>
          <p:nvPr/>
        </p:nvSpPr>
        <p:spPr>
          <a:xfrm>
            <a:off x="8672513" y="828675"/>
            <a:ext cx="3348037" cy="646331"/>
          </a:xfrm>
          <a:prstGeom prst="rect">
            <a:avLst/>
          </a:prstGeom>
          <a:noFill/>
        </p:spPr>
        <p:txBody>
          <a:bodyPr wrap="square" rtlCol="0">
            <a:spAutoFit/>
          </a:bodyPr>
          <a:lstStyle/>
          <a:p>
            <a:r>
              <a:rPr lang="en-US" dirty="0"/>
              <a:t>Fake Drake as a Music Content Creation Example</a:t>
            </a:r>
            <a:endParaRPr lang="en-CA" dirty="0"/>
          </a:p>
        </p:txBody>
      </p:sp>
      <p:sp>
        <p:nvSpPr>
          <p:cNvPr id="43" name="Arrow: Right 42">
            <a:extLst>
              <a:ext uri="{FF2B5EF4-FFF2-40B4-BE49-F238E27FC236}">
                <a16:creationId xmlns:a16="http://schemas.microsoft.com/office/drawing/2014/main" id="{06B291D6-33BE-EDBF-FBDC-3F19C699410F}"/>
              </a:ext>
            </a:extLst>
          </p:cNvPr>
          <p:cNvSpPr/>
          <p:nvPr/>
        </p:nvSpPr>
        <p:spPr>
          <a:xfrm>
            <a:off x="5399971" y="2933352"/>
            <a:ext cx="839610" cy="495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ack background with white letters&#10;&#10;Description automatically generated">
            <a:extLst>
              <a:ext uri="{FF2B5EF4-FFF2-40B4-BE49-F238E27FC236}">
                <a16:creationId xmlns:a16="http://schemas.microsoft.com/office/drawing/2014/main" id="{6555AB76-5ABC-FD32-534F-DE8C934EF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539DF2BB-8EB8-8A28-108E-E3E0A6AE0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9335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33A9-C2DB-F3CC-7F0E-A8EFF7F0FCB7}"/>
              </a:ext>
            </a:extLst>
          </p:cNvPr>
          <p:cNvSpPr>
            <a:spLocks noGrp="1"/>
          </p:cNvSpPr>
          <p:nvPr>
            <p:ph type="title"/>
          </p:nvPr>
        </p:nvSpPr>
        <p:spPr/>
        <p:txBody>
          <a:bodyPr anchor="ctr"/>
          <a:lstStyle/>
          <a:p>
            <a:pPr algn="ctr"/>
            <a:r>
              <a:rPr lang="en-US" dirty="0"/>
              <a:t>Editing</a:t>
            </a:r>
            <a:endParaRPr lang="en-CA" sz="2800" dirty="0"/>
          </a:p>
        </p:txBody>
      </p:sp>
      <p:pic>
        <p:nvPicPr>
          <p:cNvPr id="8" name="Picture 7" descr="Blue letters on a black background&#10;&#10;Description automatically generated">
            <a:extLst>
              <a:ext uri="{FF2B5EF4-FFF2-40B4-BE49-F238E27FC236}">
                <a16:creationId xmlns:a16="http://schemas.microsoft.com/office/drawing/2014/main" id="{982F915E-CC1B-53A2-8C1A-B79DB3560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9" name="Rectangle: Rounded Corners 8">
            <a:extLst>
              <a:ext uri="{FF2B5EF4-FFF2-40B4-BE49-F238E27FC236}">
                <a16:creationId xmlns:a16="http://schemas.microsoft.com/office/drawing/2014/main" id="{9FA92002-7ECD-6C75-528D-8CCED8D3744A}"/>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white text on a black background&#10;&#10;Description automatically generated">
            <a:extLst>
              <a:ext uri="{FF2B5EF4-FFF2-40B4-BE49-F238E27FC236}">
                <a16:creationId xmlns:a16="http://schemas.microsoft.com/office/drawing/2014/main" id="{427EBCDE-49B9-AE97-93D4-7FEA5A953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709989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2EE390B9-2C44-57C9-AE01-820E8ECE0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48097"/>
            <a:ext cx="10905066" cy="496180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lue letters on a black background&#10;&#10;Description automatically generated">
            <a:extLst>
              <a:ext uri="{FF2B5EF4-FFF2-40B4-BE49-F238E27FC236}">
                <a16:creationId xmlns:a16="http://schemas.microsoft.com/office/drawing/2014/main" id="{A3023A76-9832-E385-65EC-A76BCA602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1" name="Rectangle: Rounded Corners 10">
            <a:extLst>
              <a:ext uri="{FF2B5EF4-FFF2-40B4-BE49-F238E27FC236}">
                <a16:creationId xmlns:a16="http://schemas.microsoft.com/office/drawing/2014/main" id="{B7186DC9-438A-C4E3-F609-9A86D1483CCC}"/>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2D8C9B63-75D9-5EF9-9958-22D10CD22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681007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BD878630-B95C-24DC-06FA-0EC2F73E6955}"/>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a:solidFill>
                  <a:schemeClr val="bg1"/>
                </a:solidFill>
                <a:latin typeface="+mj-lt"/>
                <a:ea typeface="+mj-ea"/>
                <a:cs typeface="+mj-cs"/>
              </a:rPr>
              <a:t>Prediction With Some Consensus</a:t>
            </a:r>
          </a:p>
        </p:txBody>
      </p:sp>
      <p:sp>
        <p:nvSpPr>
          <p:cNvPr id="3" name="Content Placeholder 2">
            <a:extLst>
              <a:ext uri="{FF2B5EF4-FFF2-40B4-BE49-F238E27FC236}">
                <a16:creationId xmlns:a16="http://schemas.microsoft.com/office/drawing/2014/main" id="{D4572D63-F379-29B6-E7CB-0CAF35CAD364}"/>
              </a:ext>
            </a:extLst>
          </p:cNvPr>
          <p:cNvSpPr>
            <a:spLocks noGrp="1"/>
          </p:cNvSpPr>
          <p:nvPr>
            <p:ph idx="1"/>
          </p:nvPr>
        </p:nvSpPr>
        <p:spPr>
          <a:xfrm>
            <a:off x="835024" y="3809999"/>
            <a:ext cx="7025753" cy="1012778"/>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90% of Editing Jobs Will Be Replaced by AI Within 5 Years</a:t>
            </a:r>
          </a:p>
        </p:txBody>
      </p:sp>
      <p:pic>
        <p:nvPicPr>
          <p:cNvPr id="7" name="Picture 6" descr="A black background with white letters&#10;&#10;Description automatically generated">
            <a:extLst>
              <a:ext uri="{FF2B5EF4-FFF2-40B4-BE49-F238E27FC236}">
                <a16:creationId xmlns:a16="http://schemas.microsoft.com/office/drawing/2014/main" id="{6891C7EF-943B-A1F0-8C29-078C8C57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036C8D79-F973-5D27-5F25-8E313AD0D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520321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bot touching a finger&#10;&#10;Description automatically generated">
            <a:extLst>
              <a:ext uri="{FF2B5EF4-FFF2-40B4-BE49-F238E27FC236}">
                <a16:creationId xmlns:a16="http://schemas.microsoft.com/office/drawing/2014/main" id="{6D61E0D2-567A-9E4B-D909-60C5AA32388D}"/>
              </a:ext>
            </a:extLst>
          </p:cNvPr>
          <p:cNvPicPr>
            <a:picLocks noChangeAspect="1"/>
          </p:cNvPicPr>
          <p:nvPr/>
        </p:nvPicPr>
        <p:blipFill rotWithShape="1">
          <a:blip r:embed="rId2">
            <a:extLst>
              <a:ext uri="{28A0092B-C50C-407E-A947-70E740481C1C}">
                <a14:useLocalDpi xmlns:a14="http://schemas.microsoft.com/office/drawing/2010/main" val="0"/>
              </a:ext>
            </a:extLst>
          </a:blip>
          <a:srcRect t="880" r="2" b="1658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7" name="Group 1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5784ED22-A5F5-8871-CB3B-41D5C88FC960}"/>
              </a:ext>
            </a:extLst>
          </p:cNvPr>
          <p:cNvSpPr txBox="1"/>
          <p:nvPr/>
        </p:nvSpPr>
        <p:spPr>
          <a:xfrm>
            <a:off x="271463" y="394692"/>
            <a:ext cx="3267075" cy="5601533"/>
          </a:xfrm>
          <a:prstGeom prst="rect">
            <a:avLst/>
          </a:prstGeom>
          <a:noFill/>
        </p:spPr>
        <p:txBody>
          <a:bodyPr wrap="square" rtlCol="0">
            <a:spAutoFit/>
          </a:bodyPr>
          <a:lstStyle/>
          <a:p>
            <a:r>
              <a:rPr lang="en-US" sz="4800" dirty="0">
                <a:solidFill>
                  <a:schemeClr val="bg1"/>
                </a:solidFill>
              </a:rPr>
              <a:t>AI Assistant</a:t>
            </a:r>
          </a:p>
          <a:p>
            <a:endParaRPr lang="en-US" sz="3600" dirty="0">
              <a:solidFill>
                <a:schemeClr val="bg1"/>
              </a:solidFill>
            </a:endParaRPr>
          </a:p>
          <a:p>
            <a:r>
              <a:rPr lang="en-US" sz="3200" dirty="0">
                <a:solidFill>
                  <a:schemeClr val="bg1"/>
                </a:solidFill>
              </a:rPr>
              <a:t>The AI Gateway</a:t>
            </a:r>
          </a:p>
          <a:p>
            <a:endParaRPr lang="en-US" sz="3200" dirty="0">
              <a:solidFill>
                <a:schemeClr val="bg1"/>
              </a:solidFill>
            </a:endParaRPr>
          </a:p>
          <a:p>
            <a:r>
              <a:rPr lang="en-US" sz="3200" dirty="0">
                <a:solidFill>
                  <a:schemeClr val="bg1"/>
                </a:solidFill>
              </a:rPr>
              <a:t>Becoming Prevalent in Media Software</a:t>
            </a:r>
          </a:p>
          <a:p>
            <a:endParaRPr lang="en-US" sz="3200" dirty="0">
              <a:solidFill>
                <a:schemeClr val="bg1"/>
              </a:solidFill>
            </a:endParaRPr>
          </a:p>
          <a:p>
            <a:r>
              <a:rPr lang="en-US" sz="3200" dirty="0">
                <a:solidFill>
                  <a:schemeClr val="bg1"/>
                </a:solidFill>
              </a:rPr>
              <a:t>In-Context Design Suggestions</a:t>
            </a:r>
          </a:p>
          <a:p>
            <a:endParaRPr lang="en-CA" dirty="0">
              <a:solidFill>
                <a:schemeClr val="bg1"/>
              </a:solidFill>
            </a:endParaRPr>
          </a:p>
        </p:txBody>
      </p:sp>
      <p:pic>
        <p:nvPicPr>
          <p:cNvPr id="6" name="Picture 5" descr="A black background with white letters&#10;&#10;Description automatically generated">
            <a:extLst>
              <a:ext uri="{FF2B5EF4-FFF2-40B4-BE49-F238E27FC236}">
                <a16:creationId xmlns:a16="http://schemas.microsoft.com/office/drawing/2014/main" id="{3946C0AA-BCAD-B63A-0753-0EBED33B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3F49A3B5-440D-3C56-0EBA-BA3A73BBC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5" name="Rectangle: Rounded Corners 4">
            <a:extLst>
              <a:ext uri="{FF2B5EF4-FFF2-40B4-BE49-F238E27FC236}">
                <a16:creationId xmlns:a16="http://schemas.microsoft.com/office/drawing/2014/main" id="{8DCEF749-E28C-3940-EA94-E2FAA97AB22F}"/>
              </a:ext>
            </a:extLst>
          </p:cNvPr>
          <p:cNvSpPr/>
          <p:nvPr/>
        </p:nvSpPr>
        <p:spPr>
          <a:xfrm>
            <a:off x="4463472" y="4403125"/>
            <a:ext cx="6046573" cy="245487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A43A5E0C-1EB5-4373-B2C2-C90E5D866F8C}"/>
              </a:ext>
            </a:extLst>
          </p:cNvPr>
          <p:cNvSpPr txBox="1"/>
          <p:nvPr/>
        </p:nvSpPr>
        <p:spPr>
          <a:xfrm>
            <a:off x="5023657" y="4826442"/>
            <a:ext cx="5153141" cy="1569660"/>
          </a:xfrm>
          <a:prstGeom prst="rect">
            <a:avLst/>
          </a:prstGeom>
          <a:noFill/>
        </p:spPr>
        <p:txBody>
          <a:bodyPr wrap="square" rtlCol="0">
            <a:spAutoFit/>
          </a:bodyPr>
          <a:lstStyle/>
          <a:p>
            <a:r>
              <a:rPr lang="en-US" sz="2400" dirty="0">
                <a:solidFill>
                  <a:schemeClr val="bg1"/>
                </a:solidFill>
                <a:effectLst>
                  <a:glow>
                    <a:schemeClr val="tx1"/>
                  </a:glow>
                </a:effectLst>
              </a:rPr>
              <a:t>Creative tools will have access to a vast data set of the creation process of all their users.  This will empower the design suggestion engine.</a:t>
            </a:r>
          </a:p>
        </p:txBody>
      </p:sp>
      <p:sp>
        <p:nvSpPr>
          <p:cNvPr id="18" name="Rectangle: Rounded Corners 17">
            <a:extLst>
              <a:ext uri="{FF2B5EF4-FFF2-40B4-BE49-F238E27FC236}">
                <a16:creationId xmlns:a16="http://schemas.microsoft.com/office/drawing/2014/main" id="{FF4A2B11-E5BF-B24C-90B7-1C405F3E8791}"/>
              </a:ext>
            </a:extLst>
          </p:cNvPr>
          <p:cNvSpPr/>
          <p:nvPr/>
        </p:nvSpPr>
        <p:spPr>
          <a:xfrm>
            <a:off x="5881911" y="249789"/>
            <a:ext cx="6371873" cy="158432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359C7277-5824-6297-75D9-48CF8B22102B}"/>
              </a:ext>
            </a:extLst>
          </p:cNvPr>
          <p:cNvSpPr txBox="1"/>
          <p:nvPr/>
        </p:nvSpPr>
        <p:spPr>
          <a:xfrm>
            <a:off x="6767396" y="673106"/>
            <a:ext cx="5153141" cy="830997"/>
          </a:xfrm>
          <a:prstGeom prst="rect">
            <a:avLst/>
          </a:prstGeom>
          <a:noFill/>
        </p:spPr>
        <p:txBody>
          <a:bodyPr wrap="square" rtlCol="0">
            <a:spAutoFit/>
          </a:bodyPr>
          <a:lstStyle/>
          <a:p>
            <a:r>
              <a:rPr lang="en-US" sz="2400" dirty="0">
                <a:solidFill>
                  <a:schemeClr val="bg1"/>
                </a:solidFill>
                <a:effectLst>
                  <a:glow>
                    <a:schemeClr val="tx1"/>
                  </a:glow>
                </a:effectLst>
              </a:rPr>
              <a:t>RLHF – Reinforcement Learning from Human Feedback</a:t>
            </a:r>
          </a:p>
        </p:txBody>
      </p:sp>
    </p:spTree>
    <p:extLst>
      <p:ext uri="{BB962C8B-B14F-4D97-AF65-F5344CB8AC3E}">
        <p14:creationId xmlns:p14="http://schemas.microsoft.com/office/powerpoint/2010/main" val="11127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dog wearing a sweater&#10;&#10;Description automatically generated">
            <a:extLst>
              <a:ext uri="{FF2B5EF4-FFF2-40B4-BE49-F238E27FC236}">
                <a16:creationId xmlns:a16="http://schemas.microsoft.com/office/drawing/2014/main" id="{6D13C75F-DB76-4061-E0E7-00755719624F}"/>
              </a:ext>
            </a:extLst>
          </p:cNvPr>
          <p:cNvPicPr>
            <a:picLocks noChangeAspect="1"/>
          </p:cNvPicPr>
          <p:nvPr/>
        </p:nvPicPr>
        <p:blipFill rotWithShape="1">
          <a:blip r:embed="rId2">
            <a:extLst>
              <a:ext uri="{28A0092B-C50C-407E-A947-70E740481C1C}">
                <a14:useLocalDpi xmlns:a14="http://schemas.microsoft.com/office/drawing/2010/main" val="0"/>
              </a:ext>
            </a:extLst>
          </a:blip>
          <a:srcRect t="13230"/>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B13346-B490-BAB8-9463-6E08DAEE129F}"/>
              </a:ext>
            </a:extLst>
          </p:cNvPr>
          <p:cNvSpPr txBox="1"/>
          <p:nvPr/>
        </p:nvSpPr>
        <p:spPr>
          <a:xfrm>
            <a:off x="1809750" y="-47184"/>
            <a:ext cx="4805363" cy="646331"/>
          </a:xfrm>
          <a:prstGeom prst="rect">
            <a:avLst/>
          </a:prstGeom>
          <a:noFill/>
        </p:spPr>
        <p:txBody>
          <a:bodyPr wrap="square" rtlCol="0">
            <a:spAutoFit/>
          </a:bodyPr>
          <a:lstStyle/>
          <a:p>
            <a:r>
              <a:rPr lang="en-US" dirty="0">
                <a:effectLst>
                  <a:glow rad="177800">
                    <a:schemeClr val="bg1"/>
                  </a:glow>
                </a:effectLst>
              </a:rPr>
              <a:t>Inside Adobe Apps – Photoshop, Illustrator, Adobe Express</a:t>
            </a:r>
            <a:endParaRPr lang="en-CA" dirty="0">
              <a:effectLst>
                <a:glow rad="177800">
                  <a:schemeClr val="bg1"/>
                </a:glow>
              </a:effectLst>
            </a:endParaRPr>
          </a:p>
        </p:txBody>
      </p:sp>
      <p:pic>
        <p:nvPicPr>
          <p:cNvPr id="7" name="Picture 6" descr="Blue letters on a black background&#10;&#10;Description automatically generated">
            <a:extLst>
              <a:ext uri="{FF2B5EF4-FFF2-40B4-BE49-F238E27FC236}">
                <a16:creationId xmlns:a16="http://schemas.microsoft.com/office/drawing/2014/main" id="{82729E14-F22B-551F-FE99-04B9E5C5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9" name="Rectangle: Rounded Corners 8">
            <a:extLst>
              <a:ext uri="{FF2B5EF4-FFF2-40B4-BE49-F238E27FC236}">
                <a16:creationId xmlns:a16="http://schemas.microsoft.com/office/drawing/2014/main" id="{22446175-0042-E321-7214-7B21AD69A23A}"/>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A white text on a black background&#10;&#10;Description automatically generated">
            <a:extLst>
              <a:ext uri="{FF2B5EF4-FFF2-40B4-BE49-F238E27FC236}">
                <a16:creationId xmlns:a16="http://schemas.microsoft.com/office/drawing/2014/main" id="{3C267C88-9061-10E9-6719-BAD2AE886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7547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orful explosion in space&#10;&#10;Description automatically generated">
            <a:extLst>
              <a:ext uri="{FF2B5EF4-FFF2-40B4-BE49-F238E27FC236}">
                <a16:creationId xmlns:a16="http://schemas.microsoft.com/office/drawing/2014/main" id="{114D08F9-B325-9856-A362-B19D57D6DF22}"/>
              </a:ext>
            </a:extLst>
          </p:cNvPr>
          <p:cNvPicPr>
            <a:picLocks noChangeAspect="1"/>
          </p:cNvPicPr>
          <p:nvPr/>
        </p:nvPicPr>
        <p:blipFill rotWithShape="1">
          <a:blip r:embed="rId2">
            <a:extLst>
              <a:ext uri="{28A0092B-C50C-407E-A947-70E740481C1C}">
                <a14:useLocalDpi xmlns:a14="http://schemas.microsoft.com/office/drawing/2010/main" val="0"/>
              </a:ext>
            </a:extLst>
          </a:blip>
          <a:srcRect t="8471" r="2" b="899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FE41883D-88F0-88B1-AFD8-13B21B5CFB1D}"/>
              </a:ext>
            </a:extLst>
          </p:cNvPr>
          <p:cNvSpPr txBox="1"/>
          <p:nvPr/>
        </p:nvSpPr>
        <p:spPr>
          <a:xfrm>
            <a:off x="213515" y="16282"/>
            <a:ext cx="2319337" cy="1569660"/>
          </a:xfrm>
          <a:prstGeom prst="rect">
            <a:avLst/>
          </a:prstGeom>
          <a:noFill/>
        </p:spPr>
        <p:txBody>
          <a:bodyPr wrap="square" rtlCol="0">
            <a:spAutoFit/>
          </a:bodyPr>
          <a:lstStyle/>
          <a:p>
            <a:r>
              <a:rPr lang="en-US" sz="9600" dirty="0">
                <a:solidFill>
                  <a:schemeClr val="bg1"/>
                </a:solidFill>
              </a:rPr>
              <a:t>AGI</a:t>
            </a:r>
            <a:endParaRPr lang="en-CA" sz="9600" dirty="0">
              <a:solidFill>
                <a:schemeClr val="bg1"/>
              </a:solidFill>
            </a:endParaRPr>
          </a:p>
        </p:txBody>
      </p:sp>
      <p:sp>
        <p:nvSpPr>
          <p:cNvPr id="6" name="TextBox 5">
            <a:extLst>
              <a:ext uri="{FF2B5EF4-FFF2-40B4-BE49-F238E27FC236}">
                <a16:creationId xmlns:a16="http://schemas.microsoft.com/office/drawing/2014/main" id="{AAA62053-DCDF-F21E-1F30-EDB96608A517}"/>
              </a:ext>
            </a:extLst>
          </p:cNvPr>
          <p:cNvSpPr txBox="1"/>
          <p:nvPr/>
        </p:nvSpPr>
        <p:spPr>
          <a:xfrm>
            <a:off x="301620" y="1312099"/>
            <a:ext cx="2143125" cy="646331"/>
          </a:xfrm>
          <a:prstGeom prst="rect">
            <a:avLst/>
          </a:prstGeom>
          <a:noFill/>
        </p:spPr>
        <p:txBody>
          <a:bodyPr wrap="square" rtlCol="0">
            <a:spAutoFit/>
          </a:bodyPr>
          <a:lstStyle/>
          <a:p>
            <a:r>
              <a:rPr lang="en-US" dirty="0">
                <a:solidFill>
                  <a:schemeClr val="bg1"/>
                </a:solidFill>
              </a:rPr>
              <a:t>Artificial General Intelligence</a:t>
            </a:r>
            <a:endParaRPr lang="en-CA" dirty="0">
              <a:solidFill>
                <a:schemeClr val="bg1"/>
              </a:solidFill>
            </a:endParaRPr>
          </a:p>
        </p:txBody>
      </p:sp>
      <p:sp>
        <p:nvSpPr>
          <p:cNvPr id="17" name="TextBox 16">
            <a:extLst>
              <a:ext uri="{FF2B5EF4-FFF2-40B4-BE49-F238E27FC236}">
                <a16:creationId xmlns:a16="http://schemas.microsoft.com/office/drawing/2014/main" id="{A506ED38-1ED8-FCC5-2172-9D58F6481E32}"/>
              </a:ext>
            </a:extLst>
          </p:cNvPr>
          <p:cNvSpPr txBox="1"/>
          <p:nvPr/>
        </p:nvSpPr>
        <p:spPr>
          <a:xfrm>
            <a:off x="742758" y="2745623"/>
            <a:ext cx="2756893" cy="1754326"/>
          </a:xfrm>
          <a:prstGeom prst="rect">
            <a:avLst/>
          </a:prstGeom>
          <a:noFill/>
        </p:spPr>
        <p:txBody>
          <a:bodyPr wrap="square" rtlCol="0">
            <a:spAutoFit/>
          </a:bodyPr>
          <a:lstStyle/>
          <a:p>
            <a:r>
              <a:rPr lang="en-US" dirty="0">
                <a:solidFill>
                  <a:schemeClr val="bg1"/>
                </a:solidFill>
              </a:rPr>
              <a:t>Self-Initiated and Self-Fulfilled Intelligence</a:t>
            </a:r>
          </a:p>
          <a:p>
            <a:endParaRPr lang="en-US" dirty="0">
              <a:solidFill>
                <a:schemeClr val="bg1"/>
              </a:solidFill>
            </a:endParaRPr>
          </a:p>
          <a:p>
            <a:r>
              <a:rPr lang="en-US" dirty="0">
                <a:solidFill>
                  <a:schemeClr val="bg1"/>
                </a:solidFill>
              </a:rPr>
              <a:t>Consumes All Existing Knowledge and Refines Its Own Designs</a:t>
            </a:r>
            <a:endParaRPr lang="en-CA" dirty="0">
              <a:solidFill>
                <a:schemeClr val="bg1"/>
              </a:solidFill>
            </a:endParaRPr>
          </a:p>
        </p:txBody>
      </p:sp>
      <p:pic>
        <p:nvPicPr>
          <p:cNvPr id="19" name="Picture 18" descr="A black background with white letters&#10;&#10;Description automatically generated">
            <a:extLst>
              <a:ext uri="{FF2B5EF4-FFF2-40B4-BE49-F238E27FC236}">
                <a16:creationId xmlns:a16="http://schemas.microsoft.com/office/drawing/2014/main" id="{556D65E8-48DB-60BC-1D65-34E0765A0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20" name="Picture 19" descr="A white text on a black background&#10;&#10;Description automatically generated">
            <a:extLst>
              <a:ext uri="{FF2B5EF4-FFF2-40B4-BE49-F238E27FC236}">
                <a16:creationId xmlns:a16="http://schemas.microsoft.com/office/drawing/2014/main" id="{97229933-1F03-EB60-C1DB-D9DC8CCC6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974915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8E2B3-1A32-2BC3-DF4C-4DC494EBB0BD}"/>
              </a:ext>
            </a:extLst>
          </p:cNvPr>
          <p:cNvSpPr txBox="1"/>
          <p:nvPr/>
        </p:nvSpPr>
        <p:spPr>
          <a:xfrm>
            <a:off x="1524000" y="1565189"/>
            <a:ext cx="9144000" cy="4154984"/>
          </a:xfrm>
          <a:prstGeom prst="rect">
            <a:avLst/>
          </a:prstGeom>
          <a:noFill/>
        </p:spPr>
        <p:txBody>
          <a:bodyPr wrap="square" rtlCol="0">
            <a:spAutoFit/>
          </a:bodyPr>
          <a:lstStyle/>
          <a:p>
            <a:pPr algn="ctr"/>
            <a:r>
              <a:rPr lang="en-US" sz="4400" dirty="0"/>
              <a:t>AI is Good at Writing Because it has Consumed and Learned From Virtually Every Word Ever Written.  Some Day Not Too Far Away, AI Will Have Learned From Virtually Every Pixel Ever Produced.</a:t>
            </a:r>
            <a:endParaRPr lang="en-CA" sz="4400" dirty="0"/>
          </a:p>
        </p:txBody>
      </p:sp>
    </p:spTree>
    <p:extLst>
      <p:ext uri="{BB962C8B-B14F-4D97-AF65-F5344CB8AC3E}">
        <p14:creationId xmlns:p14="http://schemas.microsoft.com/office/powerpoint/2010/main" val="30332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person holding several knives&#10;&#10;Description automatically generated">
            <a:extLst>
              <a:ext uri="{FF2B5EF4-FFF2-40B4-BE49-F238E27FC236}">
                <a16:creationId xmlns:a16="http://schemas.microsoft.com/office/drawing/2014/main" id="{D1D200E8-853D-37A0-D215-08A32F6C4906}"/>
              </a:ext>
            </a:extLst>
          </p:cNvPr>
          <p:cNvPicPr>
            <a:picLocks noChangeAspect="1"/>
          </p:cNvPicPr>
          <p:nvPr/>
        </p:nvPicPr>
        <p:blipFill rotWithShape="1">
          <a:blip r:embed="rId2">
            <a:extLst>
              <a:ext uri="{28A0092B-C50C-407E-A947-70E740481C1C}">
                <a14:useLocalDpi xmlns:a14="http://schemas.microsoft.com/office/drawing/2010/main" val="0"/>
              </a:ext>
            </a:extLst>
          </a:blip>
          <a:srcRect b="28168"/>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4"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D0E702C2-D3BA-2ED7-01C9-5F44763D16B9}"/>
              </a:ext>
            </a:extLst>
          </p:cNvPr>
          <p:cNvSpPr txBox="1"/>
          <p:nvPr/>
        </p:nvSpPr>
        <p:spPr>
          <a:xfrm>
            <a:off x="85465" y="334926"/>
            <a:ext cx="3683777" cy="5693866"/>
          </a:xfrm>
          <a:prstGeom prst="rect">
            <a:avLst/>
          </a:prstGeom>
          <a:noFill/>
        </p:spPr>
        <p:txBody>
          <a:bodyPr wrap="square" rtlCol="0">
            <a:spAutoFit/>
          </a:bodyPr>
          <a:lstStyle/>
          <a:p>
            <a:r>
              <a:rPr lang="en-US" sz="2800" dirty="0"/>
              <a:t>Out of Respect for the Spirit of WABE, This Presentation is Not Commercial in Any </a:t>
            </a:r>
          </a:p>
          <a:p>
            <a:r>
              <a:rPr lang="en-US" sz="2800" dirty="0"/>
              <a:t>Way.  Solutions </a:t>
            </a:r>
          </a:p>
          <a:p>
            <a:r>
              <a:rPr lang="en-US" sz="2800" dirty="0"/>
              <a:t>and Companies </a:t>
            </a:r>
          </a:p>
          <a:p>
            <a:r>
              <a:rPr lang="en-US" sz="2800" dirty="0"/>
              <a:t>are Shown in the Context of the Presentation.  </a:t>
            </a:r>
          </a:p>
          <a:p>
            <a:r>
              <a:rPr lang="en-US" sz="2800" dirty="0"/>
              <a:t>We Have No Commercial Relationship with </a:t>
            </a:r>
          </a:p>
          <a:p>
            <a:r>
              <a:rPr lang="en-US" sz="2800" dirty="0"/>
              <a:t>Any Companies Shown.</a:t>
            </a:r>
            <a:endParaRPr lang="en-CA" sz="2800" dirty="0"/>
          </a:p>
        </p:txBody>
      </p:sp>
    </p:spTree>
    <p:extLst>
      <p:ext uri="{BB962C8B-B14F-4D97-AF65-F5344CB8AC3E}">
        <p14:creationId xmlns:p14="http://schemas.microsoft.com/office/powerpoint/2010/main" val="471471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DBCBF-59E8-6D6E-8742-09E6D34E1613}"/>
              </a:ext>
            </a:extLst>
          </p:cNvPr>
          <p:cNvSpPr txBox="1"/>
          <p:nvPr/>
        </p:nvSpPr>
        <p:spPr>
          <a:xfrm>
            <a:off x="2096708" y="1413506"/>
            <a:ext cx="2667663" cy="830997"/>
          </a:xfrm>
          <a:prstGeom prst="rect">
            <a:avLst/>
          </a:prstGeom>
          <a:noFill/>
        </p:spPr>
        <p:txBody>
          <a:bodyPr wrap="square" rtlCol="0">
            <a:spAutoFit/>
          </a:bodyPr>
          <a:lstStyle/>
          <a:p>
            <a:pPr algn="ctr"/>
            <a:r>
              <a:rPr lang="en-US" sz="2400" dirty="0">
                <a:solidFill>
                  <a:schemeClr val="bg1">
                    <a:lumMod val="50000"/>
                  </a:schemeClr>
                </a:solidFill>
              </a:rPr>
              <a:t>Produced by</a:t>
            </a:r>
          </a:p>
          <a:p>
            <a:pPr algn="ctr"/>
            <a:r>
              <a:rPr lang="en-US" sz="2400" dirty="0">
                <a:solidFill>
                  <a:schemeClr val="bg1">
                    <a:lumMod val="85000"/>
                  </a:schemeClr>
                </a:solidFill>
              </a:rPr>
              <a:t>AI</a:t>
            </a:r>
            <a:endParaRPr lang="en-CA" sz="2400" dirty="0">
              <a:solidFill>
                <a:schemeClr val="bg1"/>
              </a:solidFill>
            </a:endParaRPr>
          </a:p>
        </p:txBody>
      </p:sp>
      <p:sp>
        <p:nvSpPr>
          <p:cNvPr id="3" name="TextBox 2">
            <a:extLst>
              <a:ext uri="{FF2B5EF4-FFF2-40B4-BE49-F238E27FC236}">
                <a16:creationId xmlns:a16="http://schemas.microsoft.com/office/drawing/2014/main" id="{BF76AB44-BCD0-5D66-FA39-113D5D9A66F6}"/>
              </a:ext>
            </a:extLst>
          </p:cNvPr>
          <p:cNvSpPr txBox="1"/>
          <p:nvPr/>
        </p:nvSpPr>
        <p:spPr>
          <a:xfrm>
            <a:off x="6749546" y="1414831"/>
            <a:ext cx="2667663" cy="830997"/>
          </a:xfrm>
          <a:prstGeom prst="rect">
            <a:avLst/>
          </a:prstGeom>
          <a:noFill/>
        </p:spPr>
        <p:txBody>
          <a:bodyPr wrap="square" rtlCol="0">
            <a:spAutoFit/>
          </a:bodyPr>
          <a:lstStyle/>
          <a:p>
            <a:pPr algn="ctr"/>
            <a:r>
              <a:rPr lang="en-US" sz="2400" dirty="0">
                <a:solidFill>
                  <a:schemeClr val="bg1">
                    <a:lumMod val="50000"/>
                  </a:schemeClr>
                </a:solidFill>
              </a:rPr>
              <a:t>Directed by</a:t>
            </a:r>
          </a:p>
          <a:p>
            <a:pPr algn="ctr"/>
            <a:r>
              <a:rPr lang="en-US" sz="2400" dirty="0">
                <a:solidFill>
                  <a:schemeClr val="bg1">
                    <a:lumMod val="85000"/>
                  </a:schemeClr>
                </a:solidFill>
              </a:rPr>
              <a:t>AI</a:t>
            </a:r>
            <a:endParaRPr lang="en-CA" sz="2400" dirty="0">
              <a:solidFill>
                <a:schemeClr val="bg1"/>
              </a:solidFill>
            </a:endParaRPr>
          </a:p>
        </p:txBody>
      </p:sp>
      <p:sp>
        <p:nvSpPr>
          <p:cNvPr id="4" name="TextBox 3">
            <a:extLst>
              <a:ext uri="{FF2B5EF4-FFF2-40B4-BE49-F238E27FC236}">
                <a16:creationId xmlns:a16="http://schemas.microsoft.com/office/drawing/2014/main" id="{511467A1-9E33-1629-95CF-D371FDC8E180}"/>
              </a:ext>
            </a:extLst>
          </p:cNvPr>
          <p:cNvSpPr txBox="1"/>
          <p:nvPr/>
        </p:nvSpPr>
        <p:spPr>
          <a:xfrm>
            <a:off x="2096708" y="2659787"/>
            <a:ext cx="2667663" cy="830997"/>
          </a:xfrm>
          <a:prstGeom prst="rect">
            <a:avLst/>
          </a:prstGeom>
          <a:noFill/>
        </p:spPr>
        <p:txBody>
          <a:bodyPr wrap="square" rtlCol="0">
            <a:spAutoFit/>
          </a:bodyPr>
          <a:lstStyle/>
          <a:p>
            <a:pPr algn="ctr"/>
            <a:r>
              <a:rPr lang="en-US" sz="2400" dirty="0">
                <a:solidFill>
                  <a:schemeClr val="bg1">
                    <a:lumMod val="50000"/>
                  </a:schemeClr>
                </a:solidFill>
              </a:rPr>
              <a:t>Cast</a:t>
            </a:r>
          </a:p>
          <a:p>
            <a:pPr algn="ctr"/>
            <a:r>
              <a:rPr lang="en-US" sz="2400" dirty="0">
                <a:solidFill>
                  <a:schemeClr val="bg1">
                    <a:lumMod val="85000"/>
                  </a:schemeClr>
                </a:solidFill>
              </a:rPr>
              <a:t>AI</a:t>
            </a:r>
            <a:endParaRPr lang="en-CA" sz="2400" dirty="0">
              <a:solidFill>
                <a:schemeClr val="bg1"/>
              </a:solidFill>
            </a:endParaRPr>
          </a:p>
        </p:txBody>
      </p:sp>
      <p:sp>
        <p:nvSpPr>
          <p:cNvPr id="5" name="TextBox 4">
            <a:extLst>
              <a:ext uri="{FF2B5EF4-FFF2-40B4-BE49-F238E27FC236}">
                <a16:creationId xmlns:a16="http://schemas.microsoft.com/office/drawing/2014/main" id="{177F17DC-06BB-F3AD-2C0A-FF9657080399}"/>
              </a:ext>
            </a:extLst>
          </p:cNvPr>
          <p:cNvSpPr txBox="1"/>
          <p:nvPr/>
        </p:nvSpPr>
        <p:spPr>
          <a:xfrm>
            <a:off x="1884009" y="3905897"/>
            <a:ext cx="3093059" cy="830997"/>
          </a:xfrm>
          <a:prstGeom prst="rect">
            <a:avLst/>
          </a:prstGeom>
          <a:noFill/>
        </p:spPr>
        <p:txBody>
          <a:bodyPr wrap="square" rtlCol="0">
            <a:spAutoFit/>
          </a:bodyPr>
          <a:lstStyle/>
          <a:p>
            <a:pPr algn="ctr"/>
            <a:r>
              <a:rPr lang="en-US" sz="2400" dirty="0">
                <a:solidFill>
                  <a:schemeClr val="bg1">
                    <a:lumMod val="50000"/>
                  </a:schemeClr>
                </a:solidFill>
              </a:rPr>
              <a:t>Music Composed by</a:t>
            </a:r>
          </a:p>
          <a:p>
            <a:pPr algn="ctr"/>
            <a:r>
              <a:rPr lang="en-US" sz="2400" dirty="0">
                <a:solidFill>
                  <a:schemeClr val="bg1">
                    <a:lumMod val="85000"/>
                  </a:schemeClr>
                </a:solidFill>
              </a:rPr>
              <a:t>AI</a:t>
            </a:r>
            <a:endParaRPr lang="en-CA" sz="2400" dirty="0">
              <a:solidFill>
                <a:schemeClr val="bg1"/>
              </a:solidFill>
            </a:endParaRPr>
          </a:p>
        </p:txBody>
      </p:sp>
      <p:sp>
        <p:nvSpPr>
          <p:cNvPr id="6" name="TextBox 5">
            <a:extLst>
              <a:ext uri="{FF2B5EF4-FFF2-40B4-BE49-F238E27FC236}">
                <a16:creationId xmlns:a16="http://schemas.microsoft.com/office/drawing/2014/main" id="{6ADAC0BC-9F88-1AC0-148F-6C315AAC1DD0}"/>
              </a:ext>
            </a:extLst>
          </p:cNvPr>
          <p:cNvSpPr txBox="1"/>
          <p:nvPr/>
        </p:nvSpPr>
        <p:spPr>
          <a:xfrm>
            <a:off x="6749546" y="2659786"/>
            <a:ext cx="2667663" cy="830997"/>
          </a:xfrm>
          <a:prstGeom prst="rect">
            <a:avLst/>
          </a:prstGeom>
          <a:noFill/>
        </p:spPr>
        <p:txBody>
          <a:bodyPr wrap="square" rtlCol="0">
            <a:spAutoFit/>
          </a:bodyPr>
          <a:lstStyle/>
          <a:p>
            <a:pPr algn="ctr"/>
            <a:r>
              <a:rPr lang="en-US" sz="2400" dirty="0">
                <a:solidFill>
                  <a:schemeClr val="bg1">
                    <a:lumMod val="50000"/>
                  </a:schemeClr>
                </a:solidFill>
              </a:rPr>
              <a:t>Written by</a:t>
            </a:r>
          </a:p>
          <a:p>
            <a:pPr algn="ctr"/>
            <a:r>
              <a:rPr lang="en-US" sz="2400" dirty="0">
                <a:solidFill>
                  <a:schemeClr val="bg1">
                    <a:lumMod val="85000"/>
                  </a:schemeClr>
                </a:solidFill>
              </a:rPr>
              <a:t>AI</a:t>
            </a:r>
            <a:endParaRPr lang="en-CA" sz="2400" dirty="0">
              <a:solidFill>
                <a:schemeClr val="bg1"/>
              </a:solidFill>
            </a:endParaRPr>
          </a:p>
        </p:txBody>
      </p:sp>
      <p:sp>
        <p:nvSpPr>
          <p:cNvPr id="7" name="TextBox 6">
            <a:extLst>
              <a:ext uri="{FF2B5EF4-FFF2-40B4-BE49-F238E27FC236}">
                <a16:creationId xmlns:a16="http://schemas.microsoft.com/office/drawing/2014/main" id="{32805726-46FC-C3EC-E12F-3CFD2A5FEBB1}"/>
              </a:ext>
            </a:extLst>
          </p:cNvPr>
          <p:cNvSpPr txBox="1"/>
          <p:nvPr/>
        </p:nvSpPr>
        <p:spPr>
          <a:xfrm>
            <a:off x="6749546" y="3904741"/>
            <a:ext cx="2667663" cy="830997"/>
          </a:xfrm>
          <a:prstGeom prst="rect">
            <a:avLst/>
          </a:prstGeom>
          <a:noFill/>
        </p:spPr>
        <p:txBody>
          <a:bodyPr wrap="square" rtlCol="0">
            <a:spAutoFit/>
          </a:bodyPr>
          <a:lstStyle/>
          <a:p>
            <a:pPr algn="ctr"/>
            <a:r>
              <a:rPr lang="en-US" sz="2400" dirty="0">
                <a:solidFill>
                  <a:schemeClr val="bg1">
                    <a:lumMod val="50000"/>
                  </a:schemeClr>
                </a:solidFill>
              </a:rPr>
              <a:t>Visual Effects by</a:t>
            </a:r>
          </a:p>
          <a:p>
            <a:pPr algn="ctr"/>
            <a:r>
              <a:rPr lang="en-US" sz="2400" dirty="0">
                <a:solidFill>
                  <a:schemeClr val="bg1">
                    <a:lumMod val="85000"/>
                  </a:schemeClr>
                </a:solidFill>
              </a:rPr>
              <a:t>AI</a:t>
            </a:r>
            <a:endParaRPr lang="en-CA" sz="2400" dirty="0">
              <a:solidFill>
                <a:schemeClr val="bg1"/>
              </a:solidFill>
            </a:endParaRPr>
          </a:p>
        </p:txBody>
      </p:sp>
      <p:pic>
        <p:nvPicPr>
          <p:cNvPr id="8" name="Picture 7" descr="A black background with white letters&#10;&#10;Description automatically generated">
            <a:extLst>
              <a:ext uri="{FF2B5EF4-FFF2-40B4-BE49-F238E27FC236}">
                <a16:creationId xmlns:a16="http://schemas.microsoft.com/office/drawing/2014/main" id="{10F15860-D823-8939-F621-5C01FF104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0F10CA7F-429D-4CC5-676D-4221868D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213559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F17BB-920C-47CC-6542-731785AEC195}"/>
              </a:ext>
            </a:extLst>
          </p:cNvPr>
          <p:cNvSpPr txBox="1"/>
          <p:nvPr/>
        </p:nvSpPr>
        <p:spPr>
          <a:xfrm>
            <a:off x="1721457" y="1820849"/>
            <a:ext cx="909629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202122"/>
                </a:solidFill>
                <a:effectLst/>
                <a:uLnTx/>
                <a:uFillTx/>
                <a:latin typeface="Calibri" panose="020F0502020204030204"/>
                <a:ea typeface="Times New Roman" panose="02020603050405020304" pitchFamily="18" charset="0"/>
                <a:cs typeface="+mn-cs"/>
              </a:rPr>
              <a:t>Everyone takes the limits of </a:t>
            </a:r>
            <a:r>
              <a:rPr lang="en-CA" sz="3200" dirty="0">
                <a:solidFill>
                  <a:srgbClr val="202122"/>
                </a:solidFill>
                <a:latin typeface="Calibri" panose="020F0502020204030204"/>
                <a:ea typeface="Times New Roman" panose="02020603050405020304" pitchFamily="18" charset="0"/>
              </a:rPr>
              <a:t>their</a:t>
            </a:r>
            <a:r>
              <a:rPr kumimoji="0" lang="en-CA" sz="3200" b="0" i="0" u="none" strike="noStrike" kern="1200" cap="none" spc="0" normalizeH="0" baseline="0" noProof="0" dirty="0">
                <a:ln>
                  <a:noFill/>
                </a:ln>
                <a:solidFill>
                  <a:srgbClr val="202122"/>
                </a:solidFill>
                <a:effectLst/>
                <a:uLnTx/>
                <a:uFillTx/>
                <a:latin typeface="Calibri" panose="020F0502020204030204"/>
                <a:ea typeface="Times New Roman" panose="02020603050405020304" pitchFamily="18" charset="0"/>
                <a:cs typeface="+mn-cs"/>
              </a:rPr>
              <a:t> own vision for the limits of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202122"/>
                </a:solidFill>
                <a:effectLst/>
                <a:uLnTx/>
                <a:uFillTx/>
                <a:latin typeface="Calibri" panose="020F0502020204030204"/>
                <a:ea typeface="Times New Roman" panose="02020603050405020304" pitchFamily="18" charset="0"/>
                <a:cs typeface="+mn-cs"/>
              </a:rPr>
              <a:t>					- Arthur Schopenhauer</a:t>
            </a:r>
            <a:endParaRPr kumimoji="0" lang="en-CA"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4" name="Picture 3" descr="Blue letters on a black background&#10;&#10;Description automatically generated">
            <a:extLst>
              <a:ext uri="{FF2B5EF4-FFF2-40B4-BE49-F238E27FC236}">
                <a16:creationId xmlns:a16="http://schemas.microsoft.com/office/drawing/2014/main" id="{73FB02C4-4ACD-DE6B-3383-2761C342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5" name="Rectangle: Rounded Corners 4">
            <a:extLst>
              <a:ext uri="{FF2B5EF4-FFF2-40B4-BE49-F238E27FC236}">
                <a16:creationId xmlns:a16="http://schemas.microsoft.com/office/drawing/2014/main" id="{C5A8CB97-A924-6174-19BB-4CF3195B438D}"/>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white text on a black background&#10;&#10;Description automatically generated">
            <a:extLst>
              <a:ext uri="{FF2B5EF4-FFF2-40B4-BE49-F238E27FC236}">
                <a16:creationId xmlns:a16="http://schemas.microsoft.com/office/drawing/2014/main" id="{CF0F8210-8B49-9E37-9C70-683A83A73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888110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D9EA92-BCD8-FCD6-AA8A-E79BABA84A1F}"/>
              </a:ext>
            </a:extLst>
          </p:cNvPr>
          <p:cNvSpPr txBox="1"/>
          <p:nvPr/>
        </p:nvSpPr>
        <p:spPr>
          <a:xfrm>
            <a:off x="1571042" y="120477"/>
            <a:ext cx="8456212" cy="584775"/>
          </a:xfrm>
          <a:prstGeom prst="rect">
            <a:avLst/>
          </a:prstGeom>
          <a:noFill/>
        </p:spPr>
        <p:txBody>
          <a:bodyPr wrap="square" rtlCol="0">
            <a:spAutoFit/>
          </a:bodyPr>
          <a:lstStyle/>
          <a:p>
            <a:pPr algn="ctr"/>
            <a:r>
              <a:rPr lang="en-US" sz="3200" dirty="0"/>
              <a:t>Media Technology Implementation Continuum</a:t>
            </a:r>
            <a:endParaRPr lang="en-CA" sz="3200" dirty="0"/>
          </a:p>
        </p:txBody>
      </p:sp>
      <p:sp>
        <p:nvSpPr>
          <p:cNvPr id="3" name="Rectangle: Rounded Corners 2">
            <a:extLst>
              <a:ext uri="{FF2B5EF4-FFF2-40B4-BE49-F238E27FC236}">
                <a16:creationId xmlns:a16="http://schemas.microsoft.com/office/drawing/2014/main" id="{F62581F7-4DC7-6DE3-3CCA-D5FA06961C76}"/>
              </a:ext>
            </a:extLst>
          </p:cNvPr>
          <p:cNvSpPr/>
          <p:nvPr/>
        </p:nvSpPr>
        <p:spPr>
          <a:xfrm>
            <a:off x="7729957" y="958496"/>
            <a:ext cx="2210462" cy="12165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Text</a:t>
            </a:r>
            <a:endParaRPr lang="en-CA" dirty="0"/>
          </a:p>
        </p:txBody>
      </p:sp>
      <p:sp>
        <p:nvSpPr>
          <p:cNvPr id="4" name="Rectangle: Rounded Corners 3">
            <a:extLst>
              <a:ext uri="{FF2B5EF4-FFF2-40B4-BE49-F238E27FC236}">
                <a16:creationId xmlns:a16="http://schemas.microsoft.com/office/drawing/2014/main" id="{05E5BE51-89BA-AE82-38E1-62C2BAD6D741}"/>
              </a:ext>
            </a:extLst>
          </p:cNvPr>
          <p:cNvSpPr/>
          <p:nvPr/>
        </p:nvSpPr>
        <p:spPr>
          <a:xfrm>
            <a:off x="7729957" y="2478020"/>
            <a:ext cx="2210462" cy="12165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Audio</a:t>
            </a:r>
            <a:endParaRPr lang="en-CA" dirty="0"/>
          </a:p>
        </p:txBody>
      </p:sp>
      <p:sp>
        <p:nvSpPr>
          <p:cNvPr id="5" name="Rectangle: Rounded Corners 4">
            <a:extLst>
              <a:ext uri="{FF2B5EF4-FFF2-40B4-BE49-F238E27FC236}">
                <a16:creationId xmlns:a16="http://schemas.microsoft.com/office/drawing/2014/main" id="{B887756B-3E5E-E1CA-98C8-5FE25AD14CC7}"/>
              </a:ext>
            </a:extLst>
          </p:cNvPr>
          <p:cNvSpPr/>
          <p:nvPr/>
        </p:nvSpPr>
        <p:spPr>
          <a:xfrm>
            <a:off x="7729957" y="3997544"/>
            <a:ext cx="2210462" cy="12165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Still Images</a:t>
            </a:r>
            <a:endParaRPr lang="en-CA" dirty="0"/>
          </a:p>
        </p:txBody>
      </p:sp>
      <p:sp>
        <p:nvSpPr>
          <p:cNvPr id="6" name="Rectangle: Rounded Corners 5">
            <a:extLst>
              <a:ext uri="{FF2B5EF4-FFF2-40B4-BE49-F238E27FC236}">
                <a16:creationId xmlns:a16="http://schemas.microsoft.com/office/drawing/2014/main" id="{F3F80715-DBBD-1346-085A-C581ED154177}"/>
              </a:ext>
            </a:extLst>
          </p:cNvPr>
          <p:cNvSpPr/>
          <p:nvPr/>
        </p:nvSpPr>
        <p:spPr>
          <a:xfrm>
            <a:off x="7729957" y="5517067"/>
            <a:ext cx="2210462" cy="12165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Moving Images</a:t>
            </a:r>
          </a:p>
          <a:p>
            <a:pPr algn="ctr"/>
            <a:r>
              <a:rPr lang="en-US" dirty="0"/>
              <a:t>Video/Film</a:t>
            </a:r>
            <a:endParaRPr lang="en-CA" dirty="0"/>
          </a:p>
        </p:txBody>
      </p:sp>
      <p:sp>
        <p:nvSpPr>
          <p:cNvPr id="15" name="Rectangle: Rounded Corners 14">
            <a:extLst>
              <a:ext uri="{FF2B5EF4-FFF2-40B4-BE49-F238E27FC236}">
                <a16:creationId xmlns:a16="http://schemas.microsoft.com/office/drawing/2014/main" id="{D899E047-1E50-A6CF-2B7A-116ABA4F8A16}"/>
              </a:ext>
            </a:extLst>
          </p:cNvPr>
          <p:cNvSpPr/>
          <p:nvPr/>
        </p:nvSpPr>
        <p:spPr>
          <a:xfrm>
            <a:off x="5161684" y="1073670"/>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Creation Assist</a:t>
            </a:r>
            <a:endParaRPr lang="en-CA" dirty="0"/>
          </a:p>
        </p:txBody>
      </p:sp>
      <p:sp>
        <p:nvSpPr>
          <p:cNvPr id="16" name="Rectangle: Rounded Corners 15">
            <a:extLst>
              <a:ext uri="{FF2B5EF4-FFF2-40B4-BE49-F238E27FC236}">
                <a16:creationId xmlns:a16="http://schemas.microsoft.com/office/drawing/2014/main" id="{AFBE070A-ED9F-22B1-1464-61FFE1C72564}"/>
              </a:ext>
            </a:extLst>
          </p:cNvPr>
          <p:cNvSpPr/>
          <p:nvPr/>
        </p:nvSpPr>
        <p:spPr>
          <a:xfrm>
            <a:off x="5161684" y="134452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Replication</a:t>
            </a:r>
            <a:endParaRPr lang="en-CA" dirty="0"/>
          </a:p>
        </p:txBody>
      </p:sp>
      <p:sp>
        <p:nvSpPr>
          <p:cNvPr id="17" name="Rectangle: Rounded Corners 16">
            <a:extLst>
              <a:ext uri="{FF2B5EF4-FFF2-40B4-BE49-F238E27FC236}">
                <a16:creationId xmlns:a16="http://schemas.microsoft.com/office/drawing/2014/main" id="{768D5941-F5D2-C06A-E5A4-E5A6B4616B0F}"/>
              </a:ext>
            </a:extLst>
          </p:cNvPr>
          <p:cNvSpPr/>
          <p:nvPr/>
        </p:nvSpPr>
        <p:spPr>
          <a:xfrm>
            <a:off x="5161683" y="1615386"/>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Distribution</a:t>
            </a:r>
            <a:endParaRPr lang="en-CA" dirty="0"/>
          </a:p>
        </p:txBody>
      </p:sp>
      <p:sp>
        <p:nvSpPr>
          <p:cNvPr id="18" name="Rectangle: Rounded Corners 17">
            <a:extLst>
              <a:ext uri="{FF2B5EF4-FFF2-40B4-BE49-F238E27FC236}">
                <a16:creationId xmlns:a16="http://schemas.microsoft.com/office/drawing/2014/main" id="{83FE6546-E614-3DEC-3BE0-303919C91BEF}"/>
              </a:ext>
            </a:extLst>
          </p:cNvPr>
          <p:cNvSpPr/>
          <p:nvPr/>
        </p:nvSpPr>
        <p:spPr>
          <a:xfrm>
            <a:off x="5161683" y="188624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Autonomous Creation</a:t>
            </a:r>
            <a:endParaRPr lang="en-CA" dirty="0"/>
          </a:p>
        </p:txBody>
      </p:sp>
      <p:sp>
        <p:nvSpPr>
          <p:cNvPr id="19" name="Rectangle: Rounded Corners 18">
            <a:extLst>
              <a:ext uri="{FF2B5EF4-FFF2-40B4-BE49-F238E27FC236}">
                <a16:creationId xmlns:a16="http://schemas.microsoft.com/office/drawing/2014/main" id="{354AE445-2A92-27F3-DE30-A5D16D4630E4}"/>
              </a:ext>
            </a:extLst>
          </p:cNvPr>
          <p:cNvSpPr/>
          <p:nvPr/>
        </p:nvSpPr>
        <p:spPr>
          <a:xfrm>
            <a:off x="5161684" y="256448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Creation Assist</a:t>
            </a:r>
            <a:endParaRPr lang="en-CA" dirty="0"/>
          </a:p>
        </p:txBody>
      </p:sp>
      <p:sp>
        <p:nvSpPr>
          <p:cNvPr id="20" name="Rectangle: Rounded Corners 19">
            <a:extLst>
              <a:ext uri="{FF2B5EF4-FFF2-40B4-BE49-F238E27FC236}">
                <a16:creationId xmlns:a16="http://schemas.microsoft.com/office/drawing/2014/main" id="{996A586E-234F-A650-8170-18D2BB41FF64}"/>
              </a:ext>
            </a:extLst>
          </p:cNvPr>
          <p:cNvSpPr/>
          <p:nvPr/>
        </p:nvSpPr>
        <p:spPr>
          <a:xfrm>
            <a:off x="5161684" y="2835342"/>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Replication</a:t>
            </a:r>
            <a:endParaRPr lang="en-CA" dirty="0"/>
          </a:p>
        </p:txBody>
      </p:sp>
      <p:sp>
        <p:nvSpPr>
          <p:cNvPr id="21" name="Rectangle: Rounded Corners 20">
            <a:extLst>
              <a:ext uri="{FF2B5EF4-FFF2-40B4-BE49-F238E27FC236}">
                <a16:creationId xmlns:a16="http://schemas.microsoft.com/office/drawing/2014/main" id="{7AC85856-8B91-64D2-5E8A-CB6CBC504085}"/>
              </a:ext>
            </a:extLst>
          </p:cNvPr>
          <p:cNvSpPr/>
          <p:nvPr/>
        </p:nvSpPr>
        <p:spPr>
          <a:xfrm>
            <a:off x="5161683" y="3106200"/>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Distribution</a:t>
            </a:r>
            <a:endParaRPr lang="en-CA" dirty="0"/>
          </a:p>
        </p:txBody>
      </p:sp>
      <p:sp>
        <p:nvSpPr>
          <p:cNvPr id="22" name="Rectangle: Rounded Corners 21">
            <a:extLst>
              <a:ext uri="{FF2B5EF4-FFF2-40B4-BE49-F238E27FC236}">
                <a16:creationId xmlns:a16="http://schemas.microsoft.com/office/drawing/2014/main" id="{5659B801-7069-3965-02A8-ED1712A917B6}"/>
              </a:ext>
            </a:extLst>
          </p:cNvPr>
          <p:cNvSpPr/>
          <p:nvPr/>
        </p:nvSpPr>
        <p:spPr>
          <a:xfrm>
            <a:off x="5161683" y="337705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Autonomous Creation</a:t>
            </a:r>
            <a:endParaRPr lang="en-CA" dirty="0"/>
          </a:p>
        </p:txBody>
      </p:sp>
      <p:sp>
        <p:nvSpPr>
          <p:cNvPr id="23" name="Rectangle: Rounded Corners 22">
            <a:extLst>
              <a:ext uri="{FF2B5EF4-FFF2-40B4-BE49-F238E27FC236}">
                <a16:creationId xmlns:a16="http://schemas.microsoft.com/office/drawing/2014/main" id="{1C3922A2-6BAF-CC17-816E-F04AAFA46352}"/>
              </a:ext>
            </a:extLst>
          </p:cNvPr>
          <p:cNvSpPr/>
          <p:nvPr/>
        </p:nvSpPr>
        <p:spPr>
          <a:xfrm>
            <a:off x="5161684" y="409556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Creation Assist</a:t>
            </a:r>
            <a:endParaRPr lang="en-CA" dirty="0"/>
          </a:p>
        </p:txBody>
      </p:sp>
      <p:sp>
        <p:nvSpPr>
          <p:cNvPr id="24" name="Rectangle: Rounded Corners 23">
            <a:extLst>
              <a:ext uri="{FF2B5EF4-FFF2-40B4-BE49-F238E27FC236}">
                <a16:creationId xmlns:a16="http://schemas.microsoft.com/office/drawing/2014/main" id="{7AE02370-AB82-FAA1-3B43-4F25B148BF48}"/>
              </a:ext>
            </a:extLst>
          </p:cNvPr>
          <p:cNvSpPr/>
          <p:nvPr/>
        </p:nvSpPr>
        <p:spPr>
          <a:xfrm>
            <a:off x="5161684" y="4366426"/>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Replication</a:t>
            </a:r>
            <a:endParaRPr lang="en-CA" dirty="0"/>
          </a:p>
        </p:txBody>
      </p:sp>
      <p:sp>
        <p:nvSpPr>
          <p:cNvPr id="25" name="Rectangle: Rounded Corners 24">
            <a:extLst>
              <a:ext uri="{FF2B5EF4-FFF2-40B4-BE49-F238E27FC236}">
                <a16:creationId xmlns:a16="http://schemas.microsoft.com/office/drawing/2014/main" id="{0C2214BB-E2BE-EBBA-9B6A-B9DC008FE46B}"/>
              </a:ext>
            </a:extLst>
          </p:cNvPr>
          <p:cNvSpPr/>
          <p:nvPr/>
        </p:nvSpPr>
        <p:spPr>
          <a:xfrm>
            <a:off x="5161683" y="463728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Distribution</a:t>
            </a:r>
            <a:endParaRPr lang="en-CA" dirty="0"/>
          </a:p>
        </p:txBody>
      </p:sp>
      <p:sp>
        <p:nvSpPr>
          <p:cNvPr id="26" name="Rectangle: Rounded Corners 25">
            <a:extLst>
              <a:ext uri="{FF2B5EF4-FFF2-40B4-BE49-F238E27FC236}">
                <a16:creationId xmlns:a16="http://schemas.microsoft.com/office/drawing/2014/main" id="{C09BB0D8-A3B2-1AE9-EA4A-6E9D8A86E375}"/>
              </a:ext>
            </a:extLst>
          </p:cNvPr>
          <p:cNvSpPr/>
          <p:nvPr/>
        </p:nvSpPr>
        <p:spPr>
          <a:xfrm>
            <a:off x="5161683" y="4908142"/>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Autonomous Creation</a:t>
            </a:r>
            <a:endParaRPr lang="en-CA" dirty="0"/>
          </a:p>
        </p:txBody>
      </p:sp>
      <p:sp>
        <p:nvSpPr>
          <p:cNvPr id="27" name="Rectangle: Rounded Corners 26">
            <a:extLst>
              <a:ext uri="{FF2B5EF4-FFF2-40B4-BE49-F238E27FC236}">
                <a16:creationId xmlns:a16="http://schemas.microsoft.com/office/drawing/2014/main" id="{6EF3E043-76E1-2E6B-ED2D-CC7C966A8806}"/>
              </a:ext>
            </a:extLst>
          </p:cNvPr>
          <p:cNvSpPr/>
          <p:nvPr/>
        </p:nvSpPr>
        <p:spPr>
          <a:xfrm>
            <a:off x="5161684" y="5631590"/>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Creation Assist</a:t>
            </a:r>
            <a:endParaRPr lang="en-CA" dirty="0"/>
          </a:p>
        </p:txBody>
      </p:sp>
      <p:sp>
        <p:nvSpPr>
          <p:cNvPr id="28" name="Rectangle: Rounded Corners 27">
            <a:extLst>
              <a:ext uri="{FF2B5EF4-FFF2-40B4-BE49-F238E27FC236}">
                <a16:creationId xmlns:a16="http://schemas.microsoft.com/office/drawing/2014/main" id="{29352109-CAB4-13FF-0FC0-45FC603DBC1E}"/>
              </a:ext>
            </a:extLst>
          </p:cNvPr>
          <p:cNvSpPr/>
          <p:nvPr/>
        </p:nvSpPr>
        <p:spPr>
          <a:xfrm>
            <a:off x="5161684" y="590244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Replication</a:t>
            </a:r>
            <a:endParaRPr lang="en-CA" dirty="0"/>
          </a:p>
        </p:txBody>
      </p:sp>
      <p:sp>
        <p:nvSpPr>
          <p:cNvPr id="29" name="Rectangle: Rounded Corners 28">
            <a:extLst>
              <a:ext uri="{FF2B5EF4-FFF2-40B4-BE49-F238E27FC236}">
                <a16:creationId xmlns:a16="http://schemas.microsoft.com/office/drawing/2014/main" id="{205ADB1A-10FE-C7D3-57D3-2D67E7E846EF}"/>
              </a:ext>
            </a:extLst>
          </p:cNvPr>
          <p:cNvSpPr/>
          <p:nvPr/>
        </p:nvSpPr>
        <p:spPr>
          <a:xfrm>
            <a:off x="5161683" y="6173306"/>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Distribution</a:t>
            </a:r>
            <a:endParaRPr lang="en-CA" dirty="0"/>
          </a:p>
        </p:txBody>
      </p:sp>
      <p:sp>
        <p:nvSpPr>
          <p:cNvPr id="30" name="Rectangle: Rounded Corners 29">
            <a:extLst>
              <a:ext uri="{FF2B5EF4-FFF2-40B4-BE49-F238E27FC236}">
                <a16:creationId xmlns:a16="http://schemas.microsoft.com/office/drawing/2014/main" id="{B74F850A-E4FD-08F1-96DA-7491E2C4F2AC}"/>
              </a:ext>
            </a:extLst>
          </p:cNvPr>
          <p:cNvSpPr/>
          <p:nvPr/>
        </p:nvSpPr>
        <p:spPr>
          <a:xfrm>
            <a:off x="5161683" y="644416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Autonomous Creation</a:t>
            </a:r>
            <a:endParaRPr lang="en-CA" dirty="0"/>
          </a:p>
        </p:txBody>
      </p:sp>
      <p:sp>
        <p:nvSpPr>
          <p:cNvPr id="31" name="Arrow: Down 30">
            <a:extLst>
              <a:ext uri="{FF2B5EF4-FFF2-40B4-BE49-F238E27FC236}">
                <a16:creationId xmlns:a16="http://schemas.microsoft.com/office/drawing/2014/main" id="{7CA9DADD-1919-A4F1-C7AE-62EFD9A4FE56}"/>
              </a:ext>
            </a:extLst>
          </p:cNvPr>
          <p:cNvSpPr/>
          <p:nvPr/>
        </p:nvSpPr>
        <p:spPr>
          <a:xfrm>
            <a:off x="60884" y="958496"/>
            <a:ext cx="2320453" cy="57751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AI</a:t>
            </a:r>
            <a:endParaRPr lang="en-CA" sz="8000" dirty="0"/>
          </a:p>
        </p:txBody>
      </p:sp>
      <p:pic>
        <p:nvPicPr>
          <p:cNvPr id="32" name="Picture 31" descr="Blue letters on a black background&#10;&#10;Description automatically generated">
            <a:extLst>
              <a:ext uri="{FF2B5EF4-FFF2-40B4-BE49-F238E27FC236}">
                <a16:creationId xmlns:a16="http://schemas.microsoft.com/office/drawing/2014/main" id="{73F0E448-50F0-CCC6-2713-4453D5908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34" name="Rectangle: Rounded Corners 33">
            <a:extLst>
              <a:ext uri="{FF2B5EF4-FFF2-40B4-BE49-F238E27FC236}">
                <a16:creationId xmlns:a16="http://schemas.microsoft.com/office/drawing/2014/main" id="{DC7996F6-9C72-C4BC-72CE-68E2F86D0E71}"/>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5" name="Picture 34" descr="A white text on a black background&#10;&#10;Description automatically generated">
            <a:extLst>
              <a:ext uri="{FF2B5EF4-FFF2-40B4-BE49-F238E27FC236}">
                <a16:creationId xmlns:a16="http://schemas.microsoft.com/office/drawing/2014/main" id="{86CF1883-7FCD-DFFB-2861-CE8DB6869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
        <p:nvSpPr>
          <p:cNvPr id="7" name="Rectangle: Rounded Corners 6">
            <a:extLst>
              <a:ext uri="{FF2B5EF4-FFF2-40B4-BE49-F238E27FC236}">
                <a16:creationId xmlns:a16="http://schemas.microsoft.com/office/drawing/2014/main" id="{8DA44267-A463-AE28-E02E-FFF05A79F56D}"/>
              </a:ext>
            </a:extLst>
          </p:cNvPr>
          <p:cNvSpPr/>
          <p:nvPr/>
        </p:nvSpPr>
        <p:spPr>
          <a:xfrm>
            <a:off x="2518333" y="1073670"/>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Stylus, Typewriter</a:t>
            </a:r>
            <a:endParaRPr lang="en-CA" dirty="0"/>
          </a:p>
        </p:txBody>
      </p:sp>
      <p:sp>
        <p:nvSpPr>
          <p:cNvPr id="8" name="Rectangle: Rounded Corners 7">
            <a:extLst>
              <a:ext uri="{FF2B5EF4-FFF2-40B4-BE49-F238E27FC236}">
                <a16:creationId xmlns:a16="http://schemas.microsoft.com/office/drawing/2014/main" id="{4F14ABF9-FA7C-C57E-6A87-C5B84F2960F5}"/>
              </a:ext>
            </a:extLst>
          </p:cNvPr>
          <p:cNvSpPr/>
          <p:nvPr/>
        </p:nvSpPr>
        <p:spPr>
          <a:xfrm>
            <a:off x="2518333" y="134452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Printing Press</a:t>
            </a:r>
            <a:endParaRPr lang="en-CA" dirty="0"/>
          </a:p>
        </p:txBody>
      </p:sp>
      <p:sp>
        <p:nvSpPr>
          <p:cNvPr id="9" name="Rectangle: Rounded Corners 8">
            <a:extLst>
              <a:ext uri="{FF2B5EF4-FFF2-40B4-BE49-F238E27FC236}">
                <a16:creationId xmlns:a16="http://schemas.microsoft.com/office/drawing/2014/main" id="{F818EDA7-B6DA-43AC-4259-FD59C12C115B}"/>
              </a:ext>
            </a:extLst>
          </p:cNvPr>
          <p:cNvSpPr/>
          <p:nvPr/>
        </p:nvSpPr>
        <p:spPr>
          <a:xfrm>
            <a:off x="2518332" y="1618629"/>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Telegraph</a:t>
            </a:r>
            <a:endParaRPr lang="en-CA" dirty="0"/>
          </a:p>
        </p:txBody>
      </p:sp>
      <p:sp>
        <p:nvSpPr>
          <p:cNvPr id="10" name="Rectangle: Rounded Corners 9">
            <a:extLst>
              <a:ext uri="{FF2B5EF4-FFF2-40B4-BE49-F238E27FC236}">
                <a16:creationId xmlns:a16="http://schemas.microsoft.com/office/drawing/2014/main" id="{76248F73-6738-4839-3B49-CCAA32CB4D20}"/>
              </a:ext>
            </a:extLst>
          </p:cNvPr>
          <p:cNvSpPr/>
          <p:nvPr/>
        </p:nvSpPr>
        <p:spPr>
          <a:xfrm>
            <a:off x="2518332" y="1892730"/>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a:t>
            </a:r>
            <a:endParaRPr lang="en-CA" dirty="0"/>
          </a:p>
        </p:txBody>
      </p:sp>
      <p:sp>
        <p:nvSpPr>
          <p:cNvPr id="37" name="Rectangle: Rounded Corners 36">
            <a:extLst>
              <a:ext uri="{FF2B5EF4-FFF2-40B4-BE49-F238E27FC236}">
                <a16:creationId xmlns:a16="http://schemas.microsoft.com/office/drawing/2014/main" id="{027E30C7-F928-157E-01AC-51D1CFE23B03}"/>
              </a:ext>
            </a:extLst>
          </p:cNvPr>
          <p:cNvSpPr/>
          <p:nvPr/>
        </p:nvSpPr>
        <p:spPr>
          <a:xfrm>
            <a:off x="2518333" y="255799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Microphone, Mixing</a:t>
            </a:r>
            <a:endParaRPr lang="en-CA" dirty="0"/>
          </a:p>
        </p:txBody>
      </p:sp>
      <p:sp>
        <p:nvSpPr>
          <p:cNvPr id="38" name="Rectangle: Rounded Corners 37">
            <a:extLst>
              <a:ext uri="{FF2B5EF4-FFF2-40B4-BE49-F238E27FC236}">
                <a16:creationId xmlns:a16="http://schemas.microsoft.com/office/drawing/2014/main" id="{52F6D900-6718-41B4-BA62-73CEC671BC88}"/>
              </a:ext>
            </a:extLst>
          </p:cNvPr>
          <p:cNvSpPr/>
          <p:nvPr/>
        </p:nvSpPr>
        <p:spPr>
          <a:xfrm>
            <a:off x="2518333" y="2828856"/>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Foil Recording</a:t>
            </a:r>
            <a:endParaRPr lang="en-CA" dirty="0"/>
          </a:p>
        </p:txBody>
      </p:sp>
      <p:sp>
        <p:nvSpPr>
          <p:cNvPr id="39" name="Rectangle: Rounded Corners 38">
            <a:extLst>
              <a:ext uri="{FF2B5EF4-FFF2-40B4-BE49-F238E27FC236}">
                <a16:creationId xmlns:a16="http://schemas.microsoft.com/office/drawing/2014/main" id="{45431EEC-C350-04BF-4DCF-2F828A420AFC}"/>
              </a:ext>
            </a:extLst>
          </p:cNvPr>
          <p:cNvSpPr/>
          <p:nvPr/>
        </p:nvSpPr>
        <p:spPr>
          <a:xfrm>
            <a:off x="2518332" y="3102957"/>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Radio</a:t>
            </a:r>
            <a:endParaRPr lang="en-CA" dirty="0"/>
          </a:p>
        </p:txBody>
      </p:sp>
      <p:sp>
        <p:nvSpPr>
          <p:cNvPr id="40" name="Rectangle: Rounded Corners 39">
            <a:extLst>
              <a:ext uri="{FF2B5EF4-FFF2-40B4-BE49-F238E27FC236}">
                <a16:creationId xmlns:a16="http://schemas.microsoft.com/office/drawing/2014/main" id="{384DB0E9-A9A0-80F0-2198-E6D52E18E6BB}"/>
              </a:ext>
            </a:extLst>
          </p:cNvPr>
          <p:cNvSpPr/>
          <p:nvPr/>
        </p:nvSpPr>
        <p:spPr>
          <a:xfrm>
            <a:off x="2518332" y="3377058"/>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a:t>
            </a:r>
            <a:endParaRPr lang="en-CA" dirty="0"/>
          </a:p>
        </p:txBody>
      </p:sp>
      <p:sp>
        <p:nvSpPr>
          <p:cNvPr id="41" name="Rectangle: Rounded Corners 40">
            <a:extLst>
              <a:ext uri="{FF2B5EF4-FFF2-40B4-BE49-F238E27FC236}">
                <a16:creationId xmlns:a16="http://schemas.microsoft.com/office/drawing/2014/main" id="{51E55B22-6951-9D2E-12BA-489FA6DA7193}"/>
              </a:ext>
            </a:extLst>
          </p:cNvPr>
          <p:cNvSpPr/>
          <p:nvPr/>
        </p:nvSpPr>
        <p:spPr>
          <a:xfrm>
            <a:off x="2518333" y="410093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Camera - Silver Chloride</a:t>
            </a:r>
            <a:endParaRPr lang="en-CA" dirty="0"/>
          </a:p>
        </p:txBody>
      </p:sp>
      <p:sp>
        <p:nvSpPr>
          <p:cNvPr id="42" name="Rectangle: Rounded Corners 41">
            <a:extLst>
              <a:ext uri="{FF2B5EF4-FFF2-40B4-BE49-F238E27FC236}">
                <a16:creationId xmlns:a16="http://schemas.microsoft.com/office/drawing/2014/main" id="{1565F8EC-3957-C8C9-A20C-783359632164}"/>
              </a:ext>
            </a:extLst>
          </p:cNvPr>
          <p:cNvSpPr/>
          <p:nvPr/>
        </p:nvSpPr>
        <p:spPr>
          <a:xfrm>
            <a:off x="2518333" y="4371792"/>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Film Printing</a:t>
            </a:r>
            <a:endParaRPr lang="en-CA" dirty="0"/>
          </a:p>
        </p:txBody>
      </p:sp>
      <p:sp>
        <p:nvSpPr>
          <p:cNvPr id="43" name="Rectangle: Rounded Corners 42">
            <a:extLst>
              <a:ext uri="{FF2B5EF4-FFF2-40B4-BE49-F238E27FC236}">
                <a16:creationId xmlns:a16="http://schemas.microsoft.com/office/drawing/2014/main" id="{87F59997-49B0-9F57-CCF4-308BB1530101}"/>
              </a:ext>
            </a:extLst>
          </p:cNvPr>
          <p:cNvSpPr/>
          <p:nvPr/>
        </p:nvSpPr>
        <p:spPr>
          <a:xfrm>
            <a:off x="2518332" y="4645893"/>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Digital Prints - Internet</a:t>
            </a:r>
            <a:endParaRPr lang="en-CA" dirty="0"/>
          </a:p>
        </p:txBody>
      </p:sp>
      <p:sp>
        <p:nvSpPr>
          <p:cNvPr id="44" name="Rectangle: Rounded Corners 43">
            <a:extLst>
              <a:ext uri="{FF2B5EF4-FFF2-40B4-BE49-F238E27FC236}">
                <a16:creationId xmlns:a16="http://schemas.microsoft.com/office/drawing/2014/main" id="{40CB7B74-6F80-8ED6-EB37-91D5AD62D6D0}"/>
              </a:ext>
            </a:extLst>
          </p:cNvPr>
          <p:cNvSpPr/>
          <p:nvPr/>
        </p:nvSpPr>
        <p:spPr>
          <a:xfrm>
            <a:off x="2518332" y="491999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a:t>
            </a:r>
            <a:endParaRPr lang="en-CA" dirty="0"/>
          </a:p>
        </p:txBody>
      </p:sp>
      <p:sp>
        <p:nvSpPr>
          <p:cNvPr id="45" name="Rectangle: Rounded Corners 44">
            <a:extLst>
              <a:ext uri="{FF2B5EF4-FFF2-40B4-BE49-F238E27FC236}">
                <a16:creationId xmlns:a16="http://schemas.microsoft.com/office/drawing/2014/main" id="{FB0C760E-F373-2AFF-A747-F97352201E41}"/>
              </a:ext>
            </a:extLst>
          </p:cNvPr>
          <p:cNvSpPr/>
          <p:nvPr/>
        </p:nvSpPr>
        <p:spPr>
          <a:xfrm>
            <a:off x="2518333" y="5622465"/>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Camera - Iconoscope</a:t>
            </a:r>
            <a:endParaRPr lang="en-CA" dirty="0"/>
          </a:p>
        </p:txBody>
      </p:sp>
      <p:sp>
        <p:nvSpPr>
          <p:cNvPr id="46" name="Rectangle: Rounded Corners 45">
            <a:extLst>
              <a:ext uri="{FF2B5EF4-FFF2-40B4-BE49-F238E27FC236}">
                <a16:creationId xmlns:a16="http://schemas.microsoft.com/office/drawing/2014/main" id="{B5E4D925-B857-0A32-7BF2-30C17446F95F}"/>
              </a:ext>
            </a:extLst>
          </p:cNvPr>
          <p:cNvSpPr/>
          <p:nvPr/>
        </p:nvSpPr>
        <p:spPr>
          <a:xfrm>
            <a:off x="2518333" y="5893323"/>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Videotape</a:t>
            </a:r>
            <a:endParaRPr lang="en-CA" dirty="0"/>
          </a:p>
        </p:txBody>
      </p:sp>
      <p:sp>
        <p:nvSpPr>
          <p:cNvPr id="47" name="Rectangle: Rounded Corners 46">
            <a:extLst>
              <a:ext uri="{FF2B5EF4-FFF2-40B4-BE49-F238E27FC236}">
                <a16:creationId xmlns:a16="http://schemas.microsoft.com/office/drawing/2014/main" id="{D60C7580-A2E2-58B0-84DC-A3C8BB53CD6C}"/>
              </a:ext>
            </a:extLst>
          </p:cNvPr>
          <p:cNvSpPr/>
          <p:nvPr/>
        </p:nvSpPr>
        <p:spPr>
          <a:xfrm>
            <a:off x="2518332" y="6167424"/>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TV</a:t>
            </a:r>
            <a:endParaRPr lang="en-CA" dirty="0"/>
          </a:p>
        </p:txBody>
      </p:sp>
      <p:sp>
        <p:nvSpPr>
          <p:cNvPr id="48" name="Rectangle: Rounded Corners 47">
            <a:extLst>
              <a:ext uri="{FF2B5EF4-FFF2-40B4-BE49-F238E27FC236}">
                <a16:creationId xmlns:a16="http://schemas.microsoft.com/office/drawing/2014/main" id="{ADBB8D26-4A36-5AB3-99EC-89A4086D9BD9}"/>
              </a:ext>
            </a:extLst>
          </p:cNvPr>
          <p:cNvSpPr/>
          <p:nvPr/>
        </p:nvSpPr>
        <p:spPr>
          <a:xfrm>
            <a:off x="2518332" y="6441525"/>
            <a:ext cx="2568271" cy="23058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AI</a:t>
            </a:r>
            <a:endParaRPr lang="en-CA" dirty="0"/>
          </a:p>
        </p:txBody>
      </p:sp>
      <p:sp>
        <p:nvSpPr>
          <p:cNvPr id="49" name="Rectangle: Rounded Corners 48">
            <a:extLst>
              <a:ext uri="{FF2B5EF4-FFF2-40B4-BE49-F238E27FC236}">
                <a16:creationId xmlns:a16="http://schemas.microsoft.com/office/drawing/2014/main" id="{98E97BD9-7495-A7E2-1457-1EFA55E87159}"/>
              </a:ext>
            </a:extLst>
          </p:cNvPr>
          <p:cNvSpPr/>
          <p:nvPr/>
        </p:nvSpPr>
        <p:spPr>
          <a:xfrm>
            <a:off x="4040477" y="1845974"/>
            <a:ext cx="936922" cy="329071"/>
          </a:xfrm>
          <a:prstGeom prst="roundRect">
            <a:avLst/>
          </a:prstGeom>
          <a:gradFill>
            <a:gsLst>
              <a:gs pos="0">
                <a:srgbClr val="FF0000"/>
              </a:gs>
              <a:gs pos="74000">
                <a:schemeClr val="bg1"/>
              </a:gs>
              <a:gs pos="83000">
                <a:schemeClr val="bg1"/>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2022</a:t>
            </a:r>
            <a:endParaRPr lang="en-CA" b="1" dirty="0">
              <a:solidFill>
                <a:schemeClr val="tx1"/>
              </a:solidFill>
            </a:endParaRPr>
          </a:p>
        </p:txBody>
      </p:sp>
      <p:sp>
        <p:nvSpPr>
          <p:cNvPr id="50" name="Rectangle: Rounded Corners 49">
            <a:extLst>
              <a:ext uri="{FF2B5EF4-FFF2-40B4-BE49-F238E27FC236}">
                <a16:creationId xmlns:a16="http://schemas.microsoft.com/office/drawing/2014/main" id="{D240009A-62F3-EADA-4429-DDF78FFAA6B3}"/>
              </a:ext>
            </a:extLst>
          </p:cNvPr>
          <p:cNvSpPr/>
          <p:nvPr/>
        </p:nvSpPr>
        <p:spPr>
          <a:xfrm>
            <a:off x="4040477" y="6394922"/>
            <a:ext cx="936922" cy="329071"/>
          </a:xfrm>
          <a:prstGeom prst="roundRect">
            <a:avLst/>
          </a:prstGeom>
          <a:gradFill>
            <a:gsLst>
              <a:gs pos="0">
                <a:srgbClr val="FF0000"/>
              </a:gs>
              <a:gs pos="74000">
                <a:schemeClr val="bg1"/>
              </a:gs>
              <a:gs pos="83000">
                <a:schemeClr val="bg1"/>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2023</a:t>
            </a:r>
            <a:endParaRPr lang="en-CA" b="1" dirty="0">
              <a:solidFill>
                <a:schemeClr val="tx1"/>
              </a:solidFill>
            </a:endParaRPr>
          </a:p>
        </p:txBody>
      </p:sp>
      <p:sp>
        <p:nvSpPr>
          <p:cNvPr id="51" name="Rectangle: Rounded Corners 50">
            <a:extLst>
              <a:ext uri="{FF2B5EF4-FFF2-40B4-BE49-F238E27FC236}">
                <a16:creationId xmlns:a16="http://schemas.microsoft.com/office/drawing/2014/main" id="{C34C6CF7-985F-918B-2A45-A6C09EF3C3B2}"/>
              </a:ext>
            </a:extLst>
          </p:cNvPr>
          <p:cNvSpPr/>
          <p:nvPr/>
        </p:nvSpPr>
        <p:spPr>
          <a:xfrm>
            <a:off x="4040477" y="4879263"/>
            <a:ext cx="936922" cy="329071"/>
          </a:xfrm>
          <a:prstGeom prst="roundRect">
            <a:avLst/>
          </a:prstGeom>
          <a:gradFill>
            <a:gsLst>
              <a:gs pos="0">
                <a:srgbClr val="FF0000"/>
              </a:gs>
              <a:gs pos="74000">
                <a:schemeClr val="bg1"/>
              </a:gs>
              <a:gs pos="83000">
                <a:schemeClr val="bg1"/>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2023</a:t>
            </a:r>
            <a:endParaRPr lang="en-CA" b="1" dirty="0">
              <a:solidFill>
                <a:schemeClr val="tx1"/>
              </a:solidFill>
            </a:endParaRPr>
          </a:p>
        </p:txBody>
      </p:sp>
      <p:sp>
        <p:nvSpPr>
          <p:cNvPr id="52" name="Rectangle: Rounded Corners 51">
            <a:extLst>
              <a:ext uri="{FF2B5EF4-FFF2-40B4-BE49-F238E27FC236}">
                <a16:creationId xmlns:a16="http://schemas.microsoft.com/office/drawing/2014/main" id="{7AE3F210-55C5-414D-864C-866B5EAE0027}"/>
              </a:ext>
            </a:extLst>
          </p:cNvPr>
          <p:cNvSpPr/>
          <p:nvPr/>
        </p:nvSpPr>
        <p:spPr>
          <a:xfrm>
            <a:off x="4040477" y="3327816"/>
            <a:ext cx="936922" cy="329071"/>
          </a:xfrm>
          <a:prstGeom prst="roundRect">
            <a:avLst/>
          </a:prstGeom>
          <a:gradFill>
            <a:gsLst>
              <a:gs pos="0">
                <a:srgbClr val="FF0000"/>
              </a:gs>
              <a:gs pos="74000">
                <a:schemeClr val="bg1"/>
              </a:gs>
              <a:gs pos="83000">
                <a:schemeClr val="bg1"/>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2023</a:t>
            </a:r>
            <a:endParaRPr lang="en-CA" b="1" dirty="0">
              <a:solidFill>
                <a:schemeClr val="tx1"/>
              </a:solidFill>
            </a:endParaRPr>
          </a:p>
        </p:txBody>
      </p:sp>
    </p:spTree>
    <p:extLst>
      <p:ext uri="{BB962C8B-B14F-4D97-AF65-F5344CB8AC3E}">
        <p14:creationId xmlns:p14="http://schemas.microsoft.com/office/powerpoint/2010/main" val="11329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fade">
                                      <p:cBhvr>
                                        <p:cTn id="104" dur="500"/>
                                        <p:tgtEl>
                                          <p:spTgt spid="4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500"/>
                                        <p:tgtEl>
                                          <p:spTgt spid="4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500"/>
                                        <p:tgtEl>
                                          <p:spTgt spid="4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500"/>
                                        <p:tgtEl>
                                          <p:spTgt spid="5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fade">
                                      <p:cBhvr>
                                        <p:cTn id="124" dur="500"/>
                                        <p:tgtEl>
                                          <p:spTgt spid="5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fade">
                                      <p:cBhvr>
                                        <p:cTn id="1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7" grpId="0" animBg="1"/>
      <p:bldP spid="8" grpId="0" animBg="1"/>
      <p:bldP spid="9" grpId="0" animBg="1"/>
      <p:bldP spid="10"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clipboard in front of a group of people&#10;&#10;Description automatically generated">
            <a:extLst>
              <a:ext uri="{FF2B5EF4-FFF2-40B4-BE49-F238E27FC236}">
                <a16:creationId xmlns:a16="http://schemas.microsoft.com/office/drawing/2014/main" id="{8AEE3A5D-E2E5-40E5-AE68-8B08103E9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B69E09-E285-16D8-9497-0C195982C517}"/>
              </a:ext>
            </a:extLst>
          </p:cNvPr>
          <p:cNvSpPr txBox="1"/>
          <p:nvPr/>
        </p:nvSpPr>
        <p:spPr>
          <a:xfrm>
            <a:off x="484404" y="1793020"/>
            <a:ext cx="2341659" cy="2062103"/>
          </a:xfrm>
          <a:prstGeom prst="rect">
            <a:avLst/>
          </a:prstGeom>
          <a:noFill/>
        </p:spPr>
        <p:txBody>
          <a:bodyPr wrap="square" rtlCol="0">
            <a:spAutoFit/>
          </a:bodyPr>
          <a:lstStyle/>
          <a:p>
            <a:r>
              <a:rPr lang="en-US" sz="3200" dirty="0"/>
              <a:t>Positive Story for Broadcasters - News</a:t>
            </a:r>
            <a:endParaRPr lang="en-CA" sz="3200" dirty="0"/>
          </a:p>
        </p:txBody>
      </p:sp>
      <p:sp>
        <p:nvSpPr>
          <p:cNvPr id="5" name="TextBox 4">
            <a:extLst>
              <a:ext uri="{FF2B5EF4-FFF2-40B4-BE49-F238E27FC236}">
                <a16:creationId xmlns:a16="http://schemas.microsoft.com/office/drawing/2014/main" id="{29C2097F-5D01-7FB6-B3BA-9C6C3C2EDFEB}"/>
              </a:ext>
            </a:extLst>
          </p:cNvPr>
          <p:cNvSpPr txBox="1"/>
          <p:nvPr/>
        </p:nvSpPr>
        <p:spPr>
          <a:xfrm>
            <a:off x="9365936" y="1993596"/>
            <a:ext cx="2472856" cy="3416320"/>
          </a:xfrm>
          <a:prstGeom prst="rect">
            <a:avLst/>
          </a:prstGeom>
          <a:noFill/>
        </p:spPr>
        <p:txBody>
          <a:bodyPr wrap="square" rtlCol="0">
            <a:spAutoFit/>
          </a:bodyPr>
          <a:lstStyle/>
          <a:p>
            <a:pPr marL="285750" indent="-285750">
              <a:buFont typeface="Arial" panose="020B0604020202020204" pitchFamily="34" charset="0"/>
              <a:buChar char="•"/>
            </a:pPr>
            <a:r>
              <a:rPr lang="en-US" dirty="0"/>
              <a:t>Media Content That Builds Community and Connection Will Be Highly Valued.  It Can’t Be Replaced by AI.</a:t>
            </a:r>
          </a:p>
          <a:p>
            <a:pPr marL="285750" indent="-285750">
              <a:buFont typeface="Arial" panose="020B0604020202020204" pitchFamily="34" charset="0"/>
              <a:buChar char="•"/>
            </a:pPr>
            <a:r>
              <a:rPr lang="en-US" dirty="0"/>
              <a:t>Trusted, Unbiased, Informative Content Will Thrive in Contrast to Deep Fakes and Content That Has an Agenda</a:t>
            </a:r>
            <a:endParaRPr lang="en-CA" dirty="0"/>
          </a:p>
        </p:txBody>
      </p:sp>
      <p:pic>
        <p:nvPicPr>
          <p:cNvPr id="6" name="Picture 5" descr="Blue letters on a black background&#10;&#10;Description automatically generated">
            <a:extLst>
              <a:ext uri="{FF2B5EF4-FFF2-40B4-BE49-F238E27FC236}">
                <a16:creationId xmlns:a16="http://schemas.microsoft.com/office/drawing/2014/main" id="{D940D590-9C07-2429-CFE4-D7B947C3D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7" name="Rectangle: Rounded Corners 6">
            <a:extLst>
              <a:ext uri="{FF2B5EF4-FFF2-40B4-BE49-F238E27FC236}">
                <a16:creationId xmlns:a16="http://schemas.microsoft.com/office/drawing/2014/main" id="{80FD77AD-5C98-15AE-B44D-3E6B2BACC7E8}"/>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white text on a black background&#10;&#10;Description automatically generated">
            <a:extLst>
              <a:ext uri="{FF2B5EF4-FFF2-40B4-BE49-F238E27FC236}">
                <a16:creationId xmlns:a16="http://schemas.microsoft.com/office/drawing/2014/main" id="{987DB341-0F95-42FF-2964-75A6AEE1D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1240605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headphones and using a computer&#10;&#10;Description automatically generated">
            <a:extLst>
              <a:ext uri="{FF2B5EF4-FFF2-40B4-BE49-F238E27FC236}">
                <a16:creationId xmlns:a16="http://schemas.microsoft.com/office/drawing/2014/main" id="{1F74D209-30A4-6215-67F1-F6D51D719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719" y="643467"/>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DF911B-3E67-8F6E-62DE-FB858070C432}"/>
              </a:ext>
            </a:extLst>
          </p:cNvPr>
          <p:cNvSpPr txBox="1"/>
          <p:nvPr/>
        </p:nvSpPr>
        <p:spPr>
          <a:xfrm>
            <a:off x="2068791" y="288485"/>
            <a:ext cx="2835357" cy="1569660"/>
          </a:xfrm>
          <a:prstGeom prst="rect">
            <a:avLst/>
          </a:prstGeom>
          <a:noFill/>
        </p:spPr>
        <p:txBody>
          <a:bodyPr wrap="square" rtlCol="0">
            <a:spAutoFit/>
          </a:bodyPr>
          <a:lstStyle/>
          <a:p>
            <a:r>
              <a:rPr lang="en-US" sz="3200" dirty="0"/>
              <a:t>Positive Story for Content Creation Artists</a:t>
            </a:r>
            <a:endParaRPr lang="en-CA" sz="3200" dirty="0"/>
          </a:p>
        </p:txBody>
      </p:sp>
      <p:sp>
        <p:nvSpPr>
          <p:cNvPr id="5" name="TextBox 4">
            <a:extLst>
              <a:ext uri="{FF2B5EF4-FFF2-40B4-BE49-F238E27FC236}">
                <a16:creationId xmlns:a16="http://schemas.microsoft.com/office/drawing/2014/main" id="{BF60E5B0-6323-3B81-7455-A4BD567E9802}"/>
              </a:ext>
            </a:extLst>
          </p:cNvPr>
          <p:cNvSpPr txBox="1"/>
          <p:nvPr/>
        </p:nvSpPr>
        <p:spPr>
          <a:xfrm>
            <a:off x="289475" y="2313919"/>
            <a:ext cx="471512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Opportunity For a Single Artist to Execute Their Vision to Create Content</a:t>
            </a:r>
          </a:p>
          <a:p>
            <a:pPr marL="285750" indent="-285750">
              <a:buFont typeface="Arial" panose="020B0604020202020204" pitchFamily="34" charset="0"/>
              <a:buChar char="•"/>
            </a:pPr>
            <a:r>
              <a:rPr lang="en-US" sz="2800" dirty="0"/>
              <a:t>Lowered Barrier of Entry</a:t>
            </a:r>
          </a:p>
          <a:p>
            <a:pPr marL="285750" indent="-285750">
              <a:buFont typeface="Arial" panose="020B0604020202020204" pitchFamily="34" charset="0"/>
              <a:buChar char="•"/>
            </a:pPr>
            <a:r>
              <a:rPr lang="en-US" sz="2800" dirty="0"/>
              <a:t>Explosion of Creative Tools</a:t>
            </a:r>
            <a:endParaRPr lang="en-CA" sz="2800" dirty="0"/>
          </a:p>
        </p:txBody>
      </p:sp>
      <p:pic>
        <p:nvPicPr>
          <p:cNvPr id="7" name="Picture 6" descr="Blue letters on a black background&#10;&#10;Description automatically generated">
            <a:extLst>
              <a:ext uri="{FF2B5EF4-FFF2-40B4-BE49-F238E27FC236}">
                <a16:creationId xmlns:a16="http://schemas.microsoft.com/office/drawing/2014/main" id="{2B1E09F5-8221-9655-3E3E-51B68C192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9" name="Rectangle: Rounded Corners 8">
            <a:extLst>
              <a:ext uri="{FF2B5EF4-FFF2-40B4-BE49-F238E27FC236}">
                <a16:creationId xmlns:a16="http://schemas.microsoft.com/office/drawing/2014/main" id="{C302E5FB-DA94-A771-6244-F1E00D70BF91}"/>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descr="A white text on a black background&#10;&#10;Description automatically generated">
            <a:extLst>
              <a:ext uri="{FF2B5EF4-FFF2-40B4-BE49-F238E27FC236}">
                <a16:creationId xmlns:a16="http://schemas.microsoft.com/office/drawing/2014/main" id="{DCD95285-9BF8-7451-565E-490C87217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2276493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s head with a bomb exploding&#10;&#10;Description automatically generated">
            <a:extLst>
              <a:ext uri="{FF2B5EF4-FFF2-40B4-BE49-F238E27FC236}">
                <a16:creationId xmlns:a16="http://schemas.microsoft.com/office/drawing/2014/main" id="{EFB26DED-E008-A02A-9584-F618EDE11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63" y="434824"/>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2C50329-001F-0808-7999-824737CF3387}"/>
              </a:ext>
            </a:extLst>
          </p:cNvPr>
          <p:cNvSpPr txBox="1"/>
          <p:nvPr/>
        </p:nvSpPr>
        <p:spPr>
          <a:xfrm>
            <a:off x="7303273" y="1681701"/>
            <a:ext cx="4552122" cy="2123658"/>
          </a:xfrm>
          <a:prstGeom prst="rect">
            <a:avLst/>
          </a:prstGeom>
          <a:noFill/>
        </p:spPr>
        <p:txBody>
          <a:bodyPr wrap="square" rtlCol="0">
            <a:spAutoFit/>
          </a:bodyPr>
          <a:lstStyle/>
          <a:p>
            <a:r>
              <a:rPr lang="en-US" sz="4400" dirty="0"/>
              <a:t>Could AI Catalyze An Era of Explosive Creativity?</a:t>
            </a:r>
            <a:endParaRPr lang="en-CA" sz="4400" dirty="0"/>
          </a:p>
        </p:txBody>
      </p:sp>
      <p:pic>
        <p:nvPicPr>
          <p:cNvPr id="5" name="Picture 4" descr="Blue letters on a black background&#10;&#10;Description automatically generated">
            <a:extLst>
              <a:ext uri="{FF2B5EF4-FFF2-40B4-BE49-F238E27FC236}">
                <a16:creationId xmlns:a16="http://schemas.microsoft.com/office/drawing/2014/main" id="{02336F22-250B-62ED-BA43-261BDED59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6" name="Rectangle: Rounded Corners 5">
            <a:extLst>
              <a:ext uri="{FF2B5EF4-FFF2-40B4-BE49-F238E27FC236}">
                <a16:creationId xmlns:a16="http://schemas.microsoft.com/office/drawing/2014/main" id="{D3FDD7F0-3B9C-3C79-A9D6-7F6B6D196339}"/>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3ACC7EA3-C829-3606-0C71-4080B7347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28647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on a table looking at a computer screen&#10;&#10;Description automatically generated">
            <a:extLst>
              <a:ext uri="{FF2B5EF4-FFF2-40B4-BE49-F238E27FC236}">
                <a16:creationId xmlns:a16="http://schemas.microsoft.com/office/drawing/2014/main" id="{320AF29C-14B5-F483-D21B-58102C3B1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798" y="575881"/>
            <a:ext cx="5571065" cy="5571065"/>
          </a:xfrm>
          <a:prstGeom prst="rect">
            <a:avLst/>
          </a:prstGeom>
          <a:ln>
            <a:noFill/>
          </a:ln>
        </p:spPr>
      </p:pic>
      <p:sp>
        <p:nvSpPr>
          <p:cNvPr id="5" name="TextBox 4">
            <a:extLst>
              <a:ext uri="{FF2B5EF4-FFF2-40B4-BE49-F238E27FC236}">
                <a16:creationId xmlns:a16="http://schemas.microsoft.com/office/drawing/2014/main" id="{FEF147DE-095D-2E16-99B2-8E7E6F4DFD8F}"/>
              </a:ext>
            </a:extLst>
          </p:cNvPr>
          <p:cNvSpPr txBox="1"/>
          <p:nvPr/>
        </p:nvSpPr>
        <p:spPr>
          <a:xfrm>
            <a:off x="465152" y="969431"/>
            <a:ext cx="3844455" cy="4524315"/>
          </a:xfrm>
          <a:prstGeom prst="rect">
            <a:avLst/>
          </a:prstGeom>
          <a:noFill/>
        </p:spPr>
        <p:txBody>
          <a:bodyPr wrap="square" rtlCol="0">
            <a:spAutoFit/>
          </a:bodyPr>
          <a:lstStyle/>
          <a:p>
            <a:r>
              <a:rPr lang="en-US" sz="3200" dirty="0"/>
              <a:t>Could Media Fully Realize its Promise of Becoming a More Engaging Way to Communicate. Will This Open Up Opportunities for People With Our Skills?</a:t>
            </a:r>
            <a:endParaRPr lang="en-CA" sz="3200" dirty="0"/>
          </a:p>
        </p:txBody>
      </p:sp>
      <p:pic>
        <p:nvPicPr>
          <p:cNvPr id="6" name="Picture 5" descr="Blue letters on a black background&#10;&#10;Description automatically generated">
            <a:extLst>
              <a:ext uri="{FF2B5EF4-FFF2-40B4-BE49-F238E27FC236}">
                <a16:creationId xmlns:a16="http://schemas.microsoft.com/office/drawing/2014/main" id="{533880F7-45A2-09C3-6FC9-40BA3335E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7" name="Rectangle: Rounded Corners 6">
            <a:extLst>
              <a:ext uri="{FF2B5EF4-FFF2-40B4-BE49-F238E27FC236}">
                <a16:creationId xmlns:a16="http://schemas.microsoft.com/office/drawing/2014/main" id="{664733EC-DF3A-BA58-2989-EA75C43F40C2}"/>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white text on a black background&#10;&#10;Description automatically generated">
            <a:extLst>
              <a:ext uri="{FF2B5EF4-FFF2-40B4-BE49-F238E27FC236}">
                <a16:creationId xmlns:a16="http://schemas.microsoft.com/office/drawing/2014/main" id="{CAD66A7C-1C9E-114C-CEAB-389A64E70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3636350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heart with icons above their hands&#10;&#10;Description automatically generated">
            <a:extLst>
              <a:ext uri="{FF2B5EF4-FFF2-40B4-BE49-F238E27FC236}">
                <a16:creationId xmlns:a16="http://schemas.microsoft.com/office/drawing/2014/main" id="{4A688019-4BFB-B49E-C869-B3E834738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21" y="512759"/>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72B1E8-A460-EEA8-CFB3-8883465E456F}"/>
              </a:ext>
            </a:extLst>
          </p:cNvPr>
          <p:cNvSpPr txBox="1"/>
          <p:nvPr/>
        </p:nvSpPr>
        <p:spPr>
          <a:xfrm>
            <a:off x="7283321" y="1129085"/>
            <a:ext cx="3880310" cy="3970318"/>
          </a:xfrm>
          <a:prstGeom prst="rect">
            <a:avLst/>
          </a:prstGeom>
          <a:noFill/>
        </p:spPr>
        <p:txBody>
          <a:bodyPr wrap="square" rtlCol="0">
            <a:spAutoFit/>
          </a:bodyPr>
          <a:lstStyle/>
          <a:p>
            <a:r>
              <a:rPr lang="en-US" sz="3600" dirty="0"/>
              <a:t>Could it Up Our Game in the Realm of Human Relationships, Community, Empathy, Kindness…?</a:t>
            </a:r>
            <a:endParaRPr lang="en-CA" sz="3600" dirty="0"/>
          </a:p>
        </p:txBody>
      </p:sp>
      <p:pic>
        <p:nvPicPr>
          <p:cNvPr id="5" name="Picture 4" descr="Blue letters on a black background&#10;&#10;Description automatically generated">
            <a:extLst>
              <a:ext uri="{FF2B5EF4-FFF2-40B4-BE49-F238E27FC236}">
                <a16:creationId xmlns:a16="http://schemas.microsoft.com/office/drawing/2014/main" id="{D8F67727-CE46-D9EC-29BB-59DA8386F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6" name="Rectangle: Rounded Corners 5">
            <a:extLst>
              <a:ext uri="{FF2B5EF4-FFF2-40B4-BE49-F238E27FC236}">
                <a16:creationId xmlns:a16="http://schemas.microsoft.com/office/drawing/2014/main" id="{9AED7451-0B18-FECA-6199-7F7CAFF3FD35}"/>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4AD03EF7-30C9-8307-9784-638CE6E43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1361233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riting on a book&#10;&#10;Description automatically generated">
            <a:extLst>
              <a:ext uri="{FF2B5EF4-FFF2-40B4-BE49-F238E27FC236}">
                <a16:creationId xmlns:a16="http://schemas.microsoft.com/office/drawing/2014/main" id="{B5F2BADE-3C1B-7EB3-323A-882E7FF09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502" y="448176"/>
            <a:ext cx="557106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6D0985-8525-AB22-38BA-086475DCD18B}"/>
              </a:ext>
            </a:extLst>
          </p:cNvPr>
          <p:cNvSpPr txBox="1"/>
          <p:nvPr/>
        </p:nvSpPr>
        <p:spPr>
          <a:xfrm>
            <a:off x="401541" y="1371600"/>
            <a:ext cx="3689405" cy="3785652"/>
          </a:xfrm>
          <a:prstGeom prst="rect">
            <a:avLst/>
          </a:prstGeom>
          <a:noFill/>
        </p:spPr>
        <p:txBody>
          <a:bodyPr wrap="square" rtlCol="0">
            <a:spAutoFit/>
          </a:bodyPr>
          <a:lstStyle/>
          <a:p>
            <a:r>
              <a:rPr lang="en-US" sz="4000" dirty="0"/>
              <a:t>Could it Result in Heightened Appreciation of Human Craft and Human Connection?</a:t>
            </a:r>
            <a:endParaRPr lang="en-CA" sz="4000" dirty="0"/>
          </a:p>
        </p:txBody>
      </p:sp>
      <p:pic>
        <p:nvPicPr>
          <p:cNvPr id="5" name="Picture 4" descr="Blue letters on a black background&#10;&#10;Description automatically generated">
            <a:extLst>
              <a:ext uri="{FF2B5EF4-FFF2-40B4-BE49-F238E27FC236}">
                <a16:creationId xmlns:a16="http://schemas.microsoft.com/office/drawing/2014/main" id="{E3460531-3F05-414F-BA1C-0BE26326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6" name="Rectangle: Rounded Corners 5">
            <a:extLst>
              <a:ext uri="{FF2B5EF4-FFF2-40B4-BE49-F238E27FC236}">
                <a16:creationId xmlns:a16="http://schemas.microsoft.com/office/drawing/2014/main" id="{07ACB57A-79F7-86BA-D3FE-DD062282A91E}"/>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7BAF601F-81AD-A9B0-FBCF-C60180839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734073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the floor drawing&#10;&#10;Description automatically generated">
            <a:extLst>
              <a:ext uri="{FF2B5EF4-FFF2-40B4-BE49-F238E27FC236}">
                <a16:creationId xmlns:a16="http://schemas.microsoft.com/office/drawing/2014/main" id="{BB032F6B-964D-FD48-4743-4558C431773A}"/>
              </a:ext>
            </a:extLst>
          </p:cNvPr>
          <p:cNvPicPr>
            <a:picLocks noChangeAspect="1"/>
          </p:cNvPicPr>
          <p:nvPr/>
        </p:nvPicPr>
        <p:blipFill rotWithShape="1">
          <a:blip r:embed="rId2">
            <a:extLst>
              <a:ext uri="{28A0092B-C50C-407E-A947-70E740481C1C}">
                <a14:useLocalDpi xmlns:a14="http://schemas.microsoft.com/office/drawing/2010/main" val="0"/>
              </a:ext>
            </a:extLst>
          </a:blip>
          <a:srcRect t="3757" r="2" b="1371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E313D62E-E5BC-91BD-F500-758DDC0F9807}"/>
              </a:ext>
            </a:extLst>
          </p:cNvPr>
          <p:cNvSpPr txBox="1"/>
          <p:nvPr/>
        </p:nvSpPr>
        <p:spPr>
          <a:xfrm>
            <a:off x="316481" y="327889"/>
            <a:ext cx="3478208" cy="5262979"/>
          </a:xfrm>
          <a:prstGeom prst="rect">
            <a:avLst/>
          </a:prstGeom>
          <a:noFill/>
        </p:spPr>
        <p:txBody>
          <a:bodyPr wrap="square" rtlCol="0">
            <a:spAutoFit/>
          </a:bodyPr>
          <a:lstStyle/>
          <a:p>
            <a:r>
              <a:rPr lang="en-US" sz="2400" dirty="0">
                <a:solidFill>
                  <a:schemeClr val="bg1"/>
                </a:solidFill>
              </a:rPr>
              <a:t>An artist learns a craft, respectfully studies past artists, and lives a life.  They are shaped by human relationships and struggle.  Genuine ideas are filtered through their experience and new art is produced.  I do not want to see this precious human endeavor handed over to machines.  I want to consume art that has been created by a human.</a:t>
            </a:r>
            <a:endParaRPr lang="en-CA" sz="2400" dirty="0">
              <a:solidFill>
                <a:schemeClr val="bg1"/>
              </a:solidFill>
            </a:endParaRPr>
          </a:p>
        </p:txBody>
      </p:sp>
      <p:pic>
        <p:nvPicPr>
          <p:cNvPr id="6" name="Picture 5" descr="A black background with white letters&#10;&#10;Description automatically generated">
            <a:extLst>
              <a:ext uri="{FF2B5EF4-FFF2-40B4-BE49-F238E27FC236}">
                <a16:creationId xmlns:a16="http://schemas.microsoft.com/office/drawing/2014/main" id="{2F637086-A1DC-3E38-E0C7-1F5D7ECA5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7138789F-CD6D-F70B-25A0-A81F0D04B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41790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FC845A-8DC5-12F2-38C8-DF3C368C866B}"/>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Warning: In this presentation, someone who grew up in a small BC logging town is going to talk about their feelings and talk about things philosophical. </a:t>
            </a:r>
          </a:p>
        </p:txBody>
      </p:sp>
      <p:pic>
        <p:nvPicPr>
          <p:cNvPr id="3" name="Picture 2" descr="A person holding a chainsaw&#10;&#10;Description automatically generated">
            <a:extLst>
              <a:ext uri="{FF2B5EF4-FFF2-40B4-BE49-F238E27FC236}">
                <a16:creationId xmlns:a16="http://schemas.microsoft.com/office/drawing/2014/main" id="{BA99FD6D-3660-3EA7-817F-FA00BB7A68BE}"/>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Rectangle: Rounded Corners 5">
            <a:extLst>
              <a:ext uri="{FF2B5EF4-FFF2-40B4-BE49-F238E27FC236}">
                <a16:creationId xmlns:a16="http://schemas.microsoft.com/office/drawing/2014/main" id="{477594C0-55B9-6168-E65E-8A27026DCDF0}"/>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D5794BC9-35F9-F335-635A-C95D015F8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10EB7CFD-1E63-A5BB-03A9-352F1BDEA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spTree>
    <p:extLst>
      <p:ext uri="{BB962C8B-B14F-4D97-AF65-F5344CB8AC3E}">
        <p14:creationId xmlns:p14="http://schemas.microsoft.com/office/powerpoint/2010/main" val="2543391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covering her face with her hands&#10;&#10;Description automatically generated">
            <a:extLst>
              <a:ext uri="{FF2B5EF4-FFF2-40B4-BE49-F238E27FC236}">
                <a16:creationId xmlns:a16="http://schemas.microsoft.com/office/drawing/2014/main" id="{0EF48890-2B55-50B2-A9FC-567FFF69B953}"/>
              </a:ext>
            </a:extLst>
          </p:cNvPr>
          <p:cNvPicPr>
            <a:picLocks noChangeAspect="1"/>
          </p:cNvPicPr>
          <p:nvPr/>
        </p:nvPicPr>
        <p:blipFill rotWithShape="1">
          <a:blip r:embed="rId2">
            <a:extLst>
              <a:ext uri="{28A0092B-C50C-407E-A947-70E740481C1C}">
                <a14:useLocalDpi xmlns:a14="http://schemas.microsoft.com/office/drawing/2010/main" val="0"/>
              </a:ext>
            </a:extLst>
          </a:blip>
          <a:srcRect b="12008"/>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11" name="Picture 10" descr="Blue letters on a black background&#10;&#10;Description automatically generated">
            <a:extLst>
              <a:ext uri="{FF2B5EF4-FFF2-40B4-BE49-F238E27FC236}">
                <a16:creationId xmlns:a16="http://schemas.microsoft.com/office/drawing/2014/main" id="{39621A51-F756-1FEA-08D6-D89DAF1FF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12" name="Rectangle: Rounded Corners 11">
            <a:extLst>
              <a:ext uri="{FF2B5EF4-FFF2-40B4-BE49-F238E27FC236}">
                <a16:creationId xmlns:a16="http://schemas.microsoft.com/office/drawing/2014/main" id="{2ECDE8E7-3D21-AEFE-8FD4-11B0ADFCBD67}"/>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white text on a black background&#10;&#10;Description automatically generated">
            <a:extLst>
              <a:ext uri="{FF2B5EF4-FFF2-40B4-BE49-F238E27FC236}">
                <a16:creationId xmlns:a16="http://schemas.microsoft.com/office/drawing/2014/main" id="{C64FC460-38D4-90DE-EDAA-0A328F2A2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
        <p:nvSpPr>
          <p:cNvPr id="14" name="Rectangle: Rounded Corners 13">
            <a:extLst>
              <a:ext uri="{FF2B5EF4-FFF2-40B4-BE49-F238E27FC236}">
                <a16:creationId xmlns:a16="http://schemas.microsoft.com/office/drawing/2014/main" id="{B9FA2AC0-6D32-081C-CF5D-FB02F0D81B2B}"/>
              </a:ext>
            </a:extLst>
          </p:cNvPr>
          <p:cNvSpPr/>
          <p:nvPr/>
        </p:nvSpPr>
        <p:spPr>
          <a:xfrm>
            <a:off x="-62285" y="-44925"/>
            <a:ext cx="4457700" cy="1353421"/>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997F807B-6DA3-799B-2B28-1BE098F62306}"/>
              </a:ext>
            </a:extLst>
          </p:cNvPr>
          <p:cNvSpPr txBox="1"/>
          <p:nvPr/>
        </p:nvSpPr>
        <p:spPr>
          <a:xfrm>
            <a:off x="345882" y="329979"/>
            <a:ext cx="4297680" cy="523220"/>
          </a:xfrm>
          <a:prstGeom prst="rect">
            <a:avLst/>
          </a:prstGeom>
          <a:noFill/>
        </p:spPr>
        <p:txBody>
          <a:bodyPr wrap="square" rtlCol="0">
            <a:spAutoFit/>
          </a:bodyPr>
          <a:lstStyle/>
          <a:p>
            <a:r>
              <a:rPr lang="en-US" sz="2800" dirty="0">
                <a:solidFill>
                  <a:schemeClr val="bg1"/>
                </a:solidFill>
                <a:effectLst>
                  <a:glow>
                    <a:schemeClr val="tx1"/>
                  </a:glow>
                </a:effectLst>
              </a:rPr>
              <a:t>Societal Anxiety Creation</a:t>
            </a:r>
            <a:endParaRPr lang="en-CA" sz="2800" dirty="0">
              <a:solidFill>
                <a:schemeClr val="bg1"/>
              </a:solidFill>
              <a:effectLst>
                <a:glow>
                  <a:schemeClr val="tx1"/>
                </a:glow>
              </a:effectLst>
            </a:endParaRPr>
          </a:p>
        </p:txBody>
      </p:sp>
      <p:sp>
        <p:nvSpPr>
          <p:cNvPr id="15" name="Rectangle: Rounded Corners 14">
            <a:extLst>
              <a:ext uri="{FF2B5EF4-FFF2-40B4-BE49-F238E27FC236}">
                <a16:creationId xmlns:a16="http://schemas.microsoft.com/office/drawing/2014/main" id="{24D044BA-FF7F-6F74-62A9-57F2C2511F2E}"/>
              </a:ext>
            </a:extLst>
          </p:cNvPr>
          <p:cNvSpPr/>
          <p:nvPr/>
        </p:nvSpPr>
        <p:spPr>
          <a:xfrm>
            <a:off x="-62285" y="1163201"/>
            <a:ext cx="2953123" cy="1726939"/>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728D2172-FF5D-0567-9FE5-32FEE56E132F}"/>
              </a:ext>
            </a:extLst>
          </p:cNvPr>
          <p:cNvSpPr txBox="1"/>
          <p:nvPr/>
        </p:nvSpPr>
        <p:spPr>
          <a:xfrm>
            <a:off x="345882" y="1427259"/>
            <a:ext cx="4102873"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glow>
                    <a:schemeClr val="tx1"/>
                  </a:glow>
                </a:effectLst>
              </a:rPr>
              <a:t>Automation</a:t>
            </a:r>
          </a:p>
          <a:p>
            <a:pPr marL="285750" indent="-285750">
              <a:buFont typeface="Arial" panose="020B0604020202020204" pitchFamily="34" charset="0"/>
              <a:buChar char="•"/>
            </a:pPr>
            <a:r>
              <a:rPr lang="en-US" sz="2400" dirty="0">
                <a:solidFill>
                  <a:schemeClr val="bg1"/>
                </a:solidFill>
                <a:effectLst>
                  <a:glow>
                    <a:schemeClr val="tx1"/>
                  </a:glow>
                </a:effectLst>
              </a:rPr>
              <a:t>Social Media</a:t>
            </a:r>
          </a:p>
          <a:p>
            <a:pPr marL="285750" indent="-285750">
              <a:buFont typeface="Arial" panose="020B0604020202020204" pitchFamily="34" charset="0"/>
              <a:buChar char="•"/>
            </a:pPr>
            <a:r>
              <a:rPr lang="en-US" sz="2400" dirty="0">
                <a:solidFill>
                  <a:schemeClr val="bg1"/>
                </a:solidFill>
                <a:effectLst>
                  <a:glow>
                    <a:schemeClr val="tx1"/>
                  </a:glow>
                </a:effectLst>
              </a:rPr>
              <a:t>AI</a:t>
            </a:r>
            <a:endParaRPr lang="en-CA" sz="2400" dirty="0">
              <a:solidFill>
                <a:schemeClr val="bg1"/>
              </a:solidFill>
              <a:effectLst>
                <a:glow>
                  <a:schemeClr val="tx1"/>
                </a:glow>
              </a:effectLst>
            </a:endParaRPr>
          </a:p>
        </p:txBody>
      </p:sp>
      <p:sp>
        <p:nvSpPr>
          <p:cNvPr id="16" name="Rectangle: Rounded Corners 15">
            <a:extLst>
              <a:ext uri="{FF2B5EF4-FFF2-40B4-BE49-F238E27FC236}">
                <a16:creationId xmlns:a16="http://schemas.microsoft.com/office/drawing/2014/main" id="{E8A0EAAA-68B7-2F02-D859-52A129854B36}"/>
              </a:ext>
            </a:extLst>
          </p:cNvPr>
          <p:cNvSpPr/>
          <p:nvPr/>
        </p:nvSpPr>
        <p:spPr>
          <a:xfrm>
            <a:off x="-131271" y="2746351"/>
            <a:ext cx="3022109" cy="2287390"/>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359A3C58-C3FD-CC5C-7693-C2FA76D64632}"/>
              </a:ext>
            </a:extLst>
          </p:cNvPr>
          <p:cNvSpPr txBox="1"/>
          <p:nvPr/>
        </p:nvSpPr>
        <p:spPr>
          <a:xfrm>
            <a:off x="373712" y="3152692"/>
            <a:ext cx="3071237"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glow>
                    <a:schemeClr val="tx1"/>
                  </a:glow>
                </a:effectLst>
              </a:rPr>
              <a:t>Auto Workers, Farmers, Teenagers, Writers…</a:t>
            </a:r>
            <a:endParaRPr lang="en-CA" sz="2400" dirty="0">
              <a:solidFill>
                <a:schemeClr val="bg1"/>
              </a:solidFill>
              <a:effectLst>
                <a:glow>
                  <a:schemeClr val="tx1"/>
                </a:glow>
              </a:effectLst>
            </a:endParaRPr>
          </a:p>
        </p:txBody>
      </p:sp>
      <p:sp>
        <p:nvSpPr>
          <p:cNvPr id="17" name="Rectangle: Rounded Corners 16">
            <a:extLst>
              <a:ext uri="{FF2B5EF4-FFF2-40B4-BE49-F238E27FC236}">
                <a16:creationId xmlns:a16="http://schemas.microsoft.com/office/drawing/2014/main" id="{CBBB9258-D121-2397-2692-A7C605CB8AFE}"/>
              </a:ext>
            </a:extLst>
          </p:cNvPr>
          <p:cNvSpPr/>
          <p:nvPr/>
        </p:nvSpPr>
        <p:spPr>
          <a:xfrm>
            <a:off x="2801827" y="3841209"/>
            <a:ext cx="6156436" cy="255006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58DC06C4-EA5E-E53E-ADDD-A506FC75DF37}"/>
              </a:ext>
            </a:extLst>
          </p:cNvPr>
          <p:cNvSpPr txBox="1"/>
          <p:nvPr/>
        </p:nvSpPr>
        <p:spPr>
          <a:xfrm>
            <a:off x="3008698" y="4246645"/>
            <a:ext cx="5630477" cy="1815882"/>
          </a:xfrm>
          <a:prstGeom prst="rect">
            <a:avLst/>
          </a:prstGeom>
          <a:noFill/>
        </p:spPr>
        <p:txBody>
          <a:bodyPr wrap="square" rtlCol="0">
            <a:spAutoFit/>
          </a:bodyPr>
          <a:lstStyle/>
          <a:p>
            <a:pPr algn="ctr"/>
            <a:r>
              <a:rPr lang="en-US" sz="2800" dirty="0">
                <a:solidFill>
                  <a:schemeClr val="bg1"/>
                </a:solidFill>
                <a:effectLst>
                  <a:glow>
                    <a:schemeClr val="tx1"/>
                  </a:glow>
                </a:effectLst>
              </a:rPr>
              <a:t>Destabilization of Financial Security, Loss of Control,  </a:t>
            </a:r>
          </a:p>
          <a:p>
            <a:pPr algn="ctr"/>
            <a:r>
              <a:rPr lang="en-US" sz="2800" dirty="0">
                <a:solidFill>
                  <a:schemeClr val="bg1"/>
                </a:solidFill>
                <a:effectLst>
                  <a:glow>
                    <a:schemeClr val="tx1"/>
                  </a:glow>
                </a:effectLst>
              </a:rPr>
              <a:t>Disconnection from People, Destabilization of Reality</a:t>
            </a:r>
            <a:endParaRPr lang="en-CA" sz="2800" dirty="0">
              <a:solidFill>
                <a:schemeClr val="bg1"/>
              </a:solidFill>
              <a:effectLst>
                <a:glow>
                  <a:schemeClr val="tx1"/>
                </a:glow>
              </a:effectLst>
            </a:endParaRPr>
          </a:p>
        </p:txBody>
      </p:sp>
      <p:sp>
        <p:nvSpPr>
          <p:cNvPr id="18" name="Rectangle: Rounded Corners 17">
            <a:extLst>
              <a:ext uri="{FF2B5EF4-FFF2-40B4-BE49-F238E27FC236}">
                <a16:creationId xmlns:a16="http://schemas.microsoft.com/office/drawing/2014/main" id="{62173BE1-6343-6E25-9815-159BE7955305}"/>
              </a:ext>
            </a:extLst>
          </p:cNvPr>
          <p:cNvSpPr/>
          <p:nvPr/>
        </p:nvSpPr>
        <p:spPr>
          <a:xfrm>
            <a:off x="7605712" y="309341"/>
            <a:ext cx="4586287" cy="1900459"/>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CABFD83A-3B8F-8B3D-AC6F-307B105FCBB4}"/>
              </a:ext>
            </a:extLst>
          </p:cNvPr>
          <p:cNvSpPr txBox="1"/>
          <p:nvPr/>
        </p:nvSpPr>
        <p:spPr>
          <a:xfrm>
            <a:off x="8177917" y="699311"/>
            <a:ext cx="3605916" cy="954107"/>
          </a:xfrm>
          <a:prstGeom prst="rect">
            <a:avLst/>
          </a:prstGeom>
          <a:noFill/>
        </p:spPr>
        <p:txBody>
          <a:bodyPr wrap="square" rtlCol="0">
            <a:spAutoFit/>
          </a:bodyPr>
          <a:lstStyle/>
          <a:p>
            <a:r>
              <a:rPr lang="en-US" sz="2800" dirty="0">
                <a:solidFill>
                  <a:schemeClr val="bg1"/>
                </a:solidFill>
                <a:effectLst>
                  <a:glow>
                    <a:schemeClr val="tx1"/>
                  </a:glow>
                </a:effectLst>
              </a:rPr>
              <a:t>Anxiety Creation in the Media Industry</a:t>
            </a:r>
            <a:endParaRPr lang="en-CA" sz="2800" dirty="0">
              <a:solidFill>
                <a:schemeClr val="bg1"/>
              </a:solidFill>
              <a:effectLst>
                <a:glow>
                  <a:schemeClr val="tx1"/>
                </a:glow>
              </a:effectLst>
            </a:endParaRPr>
          </a:p>
        </p:txBody>
      </p:sp>
      <p:sp>
        <p:nvSpPr>
          <p:cNvPr id="19" name="Rectangle: Rounded Corners 18">
            <a:extLst>
              <a:ext uri="{FF2B5EF4-FFF2-40B4-BE49-F238E27FC236}">
                <a16:creationId xmlns:a16="http://schemas.microsoft.com/office/drawing/2014/main" id="{40DD169D-41DD-6B39-AB54-072ADE2ADFA6}"/>
              </a:ext>
            </a:extLst>
          </p:cNvPr>
          <p:cNvSpPr/>
          <p:nvPr/>
        </p:nvSpPr>
        <p:spPr>
          <a:xfrm>
            <a:off x="8015288" y="1738032"/>
            <a:ext cx="4176712" cy="2643468"/>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345D4CEE-0654-9B43-44CF-70322BC23C96}"/>
              </a:ext>
            </a:extLst>
          </p:cNvPr>
          <p:cNvSpPr txBox="1"/>
          <p:nvPr/>
        </p:nvSpPr>
        <p:spPr>
          <a:xfrm>
            <a:off x="8380675" y="2083242"/>
            <a:ext cx="334749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glow>
                    <a:schemeClr val="tx1"/>
                  </a:glow>
                </a:effectLst>
              </a:rPr>
              <a:t>Master Control Operators, Editors, Graphics Artists, Music Composers, 3D Animators…</a:t>
            </a:r>
          </a:p>
        </p:txBody>
      </p:sp>
    </p:spTree>
    <p:extLst>
      <p:ext uri="{BB962C8B-B14F-4D97-AF65-F5344CB8AC3E}">
        <p14:creationId xmlns:p14="http://schemas.microsoft.com/office/powerpoint/2010/main" val="164468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ook cover with an owl&#10;&#10;Description automatically generated">
            <a:extLst>
              <a:ext uri="{FF2B5EF4-FFF2-40B4-BE49-F238E27FC236}">
                <a16:creationId xmlns:a16="http://schemas.microsoft.com/office/drawing/2014/main" id="{4C480529-230B-5414-DEEC-4E402B89B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90" y="643467"/>
            <a:ext cx="1638026" cy="2435726"/>
          </a:xfrm>
          <a:prstGeom prst="rect">
            <a:avLst/>
          </a:prstGeom>
        </p:spPr>
      </p:pic>
      <p:sp>
        <p:nvSpPr>
          <p:cNvPr id="31" name="Freeform: Shape 30">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ook cover with a fingerprint and text&#10;&#10;Description automatically generated">
            <a:extLst>
              <a:ext uri="{FF2B5EF4-FFF2-40B4-BE49-F238E27FC236}">
                <a16:creationId xmlns:a16="http://schemas.microsoft.com/office/drawing/2014/main" id="{917B4F3E-A0D0-118F-1BF6-CF85CD550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149" y="3826725"/>
            <a:ext cx="1637708" cy="2399572"/>
          </a:xfrm>
          <a:prstGeom prst="rect">
            <a:avLst/>
          </a:prstGeom>
        </p:spPr>
      </p:pic>
      <p:sp>
        <p:nvSpPr>
          <p:cNvPr id="33" name="Freeform: Shape 32">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book cover with white lines and yellow text&#10;&#10;Description automatically generated">
            <a:extLst>
              <a:ext uri="{FF2B5EF4-FFF2-40B4-BE49-F238E27FC236}">
                <a16:creationId xmlns:a16="http://schemas.microsoft.com/office/drawing/2014/main" id="{90DAE39F-D651-32E6-DC1E-E7E8112BB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816" y="2240371"/>
            <a:ext cx="1634366" cy="2377259"/>
          </a:xfrm>
          <a:prstGeom prst="rect">
            <a:avLst/>
          </a:prstGeom>
        </p:spPr>
      </p:pic>
      <p:pic>
        <p:nvPicPr>
          <p:cNvPr id="9" name="Picture 8" descr="A book cover with a person in the shape of a person&#10;&#10;Description automatically generated">
            <a:extLst>
              <a:ext uri="{FF2B5EF4-FFF2-40B4-BE49-F238E27FC236}">
                <a16:creationId xmlns:a16="http://schemas.microsoft.com/office/drawing/2014/main" id="{14B1DEEB-24A7-152D-87D4-76DDBEAD9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959" y="631704"/>
            <a:ext cx="1634074" cy="2420851"/>
          </a:xfrm>
          <a:prstGeom prst="rect">
            <a:avLst/>
          </a:prstGeom>
        </p:spPr>
      </p:pic>
      <p:pic>
        <p:nvPicPr>
          <p:cNvPr id="11" name="Picture 10" descr="A book cover of a person's face&#10;&#10;Description automatically generated">
            <a:extLst>
              <a:ext uri="{FF2B5EF4-FFF2-40B4-BE49-F238E27FC236}">
                <a16:creationId xmlns:a16="http://schemas.microsoft.com/office/drawing/2014/main" id="{ABD42E54-AFF0-6424-66EC-516BC3DCFF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758" y="3810893"/>
            <a:ext cx="1642474" cy="2415404"/>
          </a:xfrm>
          <a:prstGeom prst="rect">
            <a:avLst/>
          </a:prstGeom>
        </p:spPr>
      </p:pic>
      <p:sp>
        <p:nvSpPr>
          <p:cNvPr id="12" name="TextBox 11">
            <a:extLst>
              <a:ext uri="{FF2B5EF4-FFF2-40B4-BE49-F238E27FC236}">
                <a16:creationId xmlns:a16="http://schemas.microsoft.com/office/drawing/2014/main" id="{0BD0D4E1-DD5E-94BE-6113-85237A35F0B8}"/>
              </a:ext>
            </a:extLst>
          </p:cNvPr>
          <p:cNvSpPr txBox="1"/>
          <p:nvPr/>
        </p:nvSpPr>
        <p:spPr>
          <a:xfrm>
            <a:off x="3387256" y="198783"/>
            <a:ext cx="2548393" cy="369332"/>
          </a:xfrm>
          <a:prstGeom prst="rect">
            <a:avLst/>
          </a:prstGeom>
          <a:noFill/>
        </p:spPr>
        <p:txBody>
          <a:bodyPr wrap="square" rtlCol="0">
            <a:spAutoFit/>
          </a:bodyPr>
          <a:lstStyle/>
          <a:p>
            <a:r>
              <a:rPr lang="en-US" dirty="0">
                <a:solidFill>
                  <a:schemeClr val="bg1"/>
                </a:solidFill>
              </a:rPr>
              <a:t>Recommended Reading</a:t>
            </a:r>
            <a:endParaRPr lang="en-CA" dirty="0">
              <a:solidFill>
                <a:schemeClr val="bg1"/>
              </a:solidFill>
            </a:endParaRPr>
          </a:p>
        </p:txBody>
      </p:sp>
      <p:sp>
        <p:nvSpPr>
          <p:cNvPr id="14" name="TextBox 13">
            <a:extLst>
              <a:ext uri="{FF2B5EF4-FFF2-40B4-BE49-F238E27FC236}">
                <a16:creationId xmlns:a16="http://schemas.microsoft.com/office/drawing/2014/main" id="{F34A26BB-628C-4F9B-2AC8-D65D0E1D91BD}"/>
              </a:ext>
            </a:extLst>
          </p:cNvPr>
          <p:cNvSpPr txBox="1"/>
          <p:nvPr/>
        </p:nvSpPr>
        <p:spPr>
          <a:xfrm>
            <a:off x="6344148" y="5298517"/>
            <a:ext cx="2822713" cy="1200329"/>
          </a:xfrm>
          <a:prstGeom prst="rect">
            <a:avLst/>
          </a:prstGeom>
          <a:noFill/>
        </p:spPr>
        <p:txBody>
          <a:bodyPr wrap="square" rtlCol="0">
            <a:spAutoFit/>
          </a:bodyPr>
          <a:lstStyle/>
          <a:p>
            <a:r>
              <a:rPr lang="en-US" sz="2400" dirty="0">
                <a:solidFill>
                  <a:schemeClr val="bg1"/>
                </a:solidFill>
              </a:rPr>
              <a:t>To Be Released in 2024:  The Singularity is Nearer</a:t>
            </a:r>
            <a:endParaRPr lang="en-CA" sz="2400" dirty="0">
              <a:solidFill>
                <a:schemeClr val="bg1"/>
              </a:solidFill>
            </a:endParaRPr>
          </a:p>
        </p:txBody>
      </p:sp>
      <p:pic>
        <p:nvPicPr>
          <p:cNvPr id="15" name="Picture 14" descr="A black background with white letters&#10;&#10;Description automatically generated">
            <a:extLst>
              <a:ext uri="{FF2B5EF4-FFF2-40B4-BE49-F238E27FC236}">
                <a16:creationId xmlns:a16="http://schemas.microsoft.com/office/drawing/2014/main" id="{1AB4F453-7D71-32C0-BDE8-4D7C7A5A27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0B0B3F56-D118-6E5D-E86D-62572836C8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18220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54FFB7-2E80-3A19-E368-61B7DE717399}"/>
              </a:ext>
            </a:extLst>
          </p:cNvPr>
          <p:cNvSpPr txBox="1"/>
          <p:nvPr/>
        </p:nvSpPr>
        <p:spPr>
          <a:xfrm>
            <a:off x="1311965" y="238540"/>
            <a:ext cx="9088341" cy="646331"/>
          </a:xfrm>
          <a:prstGeom prst="rect">
            <a:avLst/>
          </a:prstGeom>
          <a:noFill/>
        </p:spPr>
        <p:txBody>
          <a:bodyPr wrap="square" rtlCol="0">
            <a:spAutoFit/>
          </a:bodyPr>
          <a:lstStyle/>
          <a:p>
            <a:pPr algn="ctr"/>
            <a:r>
              <a:rPr lang="en-US" sz="3600" dirty="0"/>
              <a:t>AI Tools and Resources for Media – A Sampling</a:t>
            </a:r>
            <a:endParaRPr lang="en-CA" sz="3600" dirty="0"/>
          </a:p>
        </p:txBody>
      </p:sp>
      <p:sp>
        <p:nvSpPr>
          <p:cNvPr id="4" name="TextBox 3">
            <a:extLst>
              <a:ext uri="{FF2B5EF4-FFF2-40B4-BE49-F238E27FC236}">
                <a16:creationId xmlns:a16="http://schemas.microsoft.com/office/drawing/2014/main" id="{B3854CA5-F3EF-63E8-3DAE-90C7614F8EB0}"/>
              </a:ext>
            </a:extLst>
          </p:cNvPr>
          <p:cNvSpPr txBox="1"/>
          <p:nvPr/>
        </p:nvSpPr>
        <p:spPr>
          <a:xfrm>
            <a:off x="611677" y="1228397"/>
            <a:ext cx="4326906" cy="4401205"/>
          </a:xfrm>
          <a:prstGeom prst="rect">
            <a:avLst/>
          </a:prstGeom>
          <a:noFill/>
        </p:spPr>
        <p:txBody>
          <a:bodyPr wrap="square" rtlCol="0">
            <a:spAutoFit/>
          </a:bodyPr>
          <a:lstStyle/>
          <a:p>
            <a:r>
              <a:rPr lang="en-CA" sz="2800" dirty="0"/>
              <a:t>Runway </a:t>
            </a:r>
          </a:p>
          <a:p>
            <a:r>
              <a:rPr lang="en-CA" sz="2800" dirty="0" err="1"/>
              <a:t>Midjourney</a:t>
            </a:r>
            <a:r>
              <a:rPr lang="en-CA" sz="2800" dirty="0"/>
              <a:t> </a:t>
            </a:r>
          </a:p>
          <a:p>
            <a:r>
              <a:rPr lang="en-CA" sz="2800" dirty="0"/>
              <a:t>Dall-E-2 - OpenAI</a:t>
            </a:r>
          </a:p>
          <a:p>
            <a:r>
              <a:rPr lang="en-CA" sz="2800" dirty="0"/>
              <a:t>Flawless AI</a:t>
            </a:r>
          </a:p>
          <a:p>
            <a:r>
              <a:rPr lang="en-CA" sz="2800" dirty="0" err="1"/>
              <a:t>HeyJen</a:t>
            </a:r>
            <a:endParaRPr lang="en-CA" sz="2800" dirty="0"/>
          </a:p>
          <a:p>
            <a:r>
              <a:rPr lang="en-CA" sz="2800" dirty="0"/>
              <a:t>Adobe Firefly</a:t>
            </a:r>
          </a:p>
          <a:p>
            <a:r>
              <a:rPr lang="en-CA" sz="2800" dirty="0"/>
              <a:t>Twelve Labs </a:t>
            </a:r>
          </a:p>
          <a:p>
            <a:r>
              <a:rPr lang="en-CA" sz="2800" dirty="0"/>
              <a:t>ChatGPT - OpenAI</a:t>
            </a:r>
          </a:p>
          <a:p>
            <a:r>
              <a:rPr lang="en-CA" sz="2800" dirty="0"/>
              <a:t>Claude - Anthropic</a:t>
            </a:r>
          </a:p>
          <a:p>
            <a:r>
              <a:rPr lang="en-CA" sz="2800" dirty="0"/>
              <a:t>Bard - Google</a:t>
            </a:r>
          </a:p>
        </p:txBody>
      </p:sp>
      <p:pic>
        <p:nvPicPr>
          <p:cNvPr id="5" name="Picture 4" descr="Blue letters on a black background&#10;&#10;Description automatically generated">
            <a:extLst>
              <a:ext uri="{FF2B5EF4-FFF2-40B4-BE49-F238E27FC236}">
                <a16:creationId xmlns:a16="http://schemas.microsoft.com/office/drawing/2014/main" id="{127CCF33-6522-0560-8BA1-C6EF29BF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6" name="Rectangle: Rounded Corners 5">
            <a:extLst>
              <a:ext uri="{FF2B5EF4-FFF2-40B4-BE49-F238E27FC236}">
                <a16:creationId xmlns:a16="http://schemas.microsoft.com/office/drawing/2014/main" id="{E69F8D2B-231A-8681-52EC-DD5E11F288B8}"/>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78154F38-0312-39A3-8CA3-E50B3DB67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
        <p:nvSpPr>
          <p:cNvPr id="2" name="TextBox 1">
            <a:extLst>
              <a:ext uri="{FF2B5EF4-FFF2-40B4-BE49-F238E27FC236}">
                <a16:creationId xmlns:a16="http://schemas.microsoft.com/office/drawing/2014/main" id="{56F2D5DA-38DB-ABA8-A77D-E1FE4C899547}"/>
              </a:ext>
            </a:extLst>
          </p:cNvPr>
          <p:cNvSpPr txBox="1"/>
          <p:nvPr/>
        </p:nvSpPr>
        <p:spPr>
          <a:xfrm>
            <a:off x="5966272" y="1228397"/>
            <a:ext cx="5158928" cy="2677656"/>
          </a:xfrm>
          <a:prstGeom prst="rect">
            <a:avLst/>
          </a:prstGeom>
          <a:noFill/>
        </p:spPr>
        <p:txBody>
          <a:bodyPr wrap="square" rtlCol="0">
            <a:spAutoFit/>
          </a:bodyPr>
          <a:lstStyle/>
          <a:p>
            <a:r>
              <a:rPr lang="en-US" sz="2800" dirty="0"/>
              <a:t>S</a:t>
            </a:r>
            <a:r>
              <a:rPr lang="en-CA" sz="2800" dirty="0" err="1"/>
              <a:t>tability</a:t>
            </a:r>
            <a:r>
              <a:rPr lang="en-CA" sz="2800" dirty="0"/>
              <a:t> AI</a:t>
            </a:r>
          </a:p>
          <a:p>
            <a:r>
              <a:rPr lang="en-CA" sz="2800" dirty="0" err="1"/>
              <a:t>Magnifi</a:t>
            </a:r>
            <a:endParaRPr lang="en-CA" sz="2800" dirty="0"/>
          </a:p>
          <a:p>
            <a:r>
              <a:rPr lang="en-CA" sz="2800" dirty="0"/>
              <a:t>The AI Dilemma – YouTube</a:t>
            </a:r>
          </a:p>
          <a:p>
            <a:r>
              <a:rPr lang="en-CA" sz="2800" dirty="0"/>
              <a:t>Flip AI</a:t>
            </a:r>
          </a:p>
          <a:p>
            <a:r>
              <a:rPr lang="en-CA" sz="2800" dirty="0"/>
              <a:t>Andrew Ng – Prompt Engineering</a:t>
            </a:r>
          </a:p>
          <a:p>
            <a:r>
              <a:rPr lang="en-CA" sz="2800" dirty="0"/>
              <a:t>Hard Fork Podcast</a:t>
            </a:r>
          </a:p>
        </p:txBody>
      </p:sp>
    </p:spTree>
    <p:extLst>
      <p:ext uri="{BB962C8B-B14F-4D97-AF65-F5344CB8AC3E}">
        <p14:creationId xmlns:p14="http://schemas.microsoft.com/office/powerpoint/2010/main" val="2808636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at a desk with multiple computer screens&#10;&#10;Description automatically generated">
            <a:extLst>
              <a:ext uri="{FF2B5EF4-FFF2-40B4-BE49-F238E27FC236}">
                <a16:creationId xmlns:a16="http://schemas.microsoft.com/office/drawing/2014/main" id="{B297982E-7210-3485-F9A2-21340666E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5" cy="5571065"/>
          </a:xfrm>
          <a:prstGeom prst="rect">
            <a:avLst/>
          </a:prstGeom>
          <a:ln>
            <a:noFill/>
          </a:ln>
        </p:spPr>
      </p:pic>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91BE6E2-F85E-4B09-3ED6-8C38B555749D}"/>
              </a:ext>
            </a:extLst>
          </p:cNvPr>
          <p:cNvSpPr txBox="1"/>
          <p:nvPr/>
        </p:nvSpPr>
        <p:spPr>
          <a:xfrm>
            <a:off x="250296" y="1278493"/>
            <a:ext cx="2914650" cy="2862322"/>
          </a:xfrm>
          <a:prstGeom prst="rect">
            <a:avLst/>
          </a:prstGeom>
          <a:noFill/>
        </p:spPr>
        <p:txBody>
          <a:bodyPr wrap="square" rtlCol="0">
            <a:spAutoFit/>
          </a:bodyPr>
          <a:lstStyle/>
          <a:p>
            <a:r>
              <a:rPr lang="en-US" sz="3600" dirty="0"/>
              <a:t>The New Computer Programming Language is English</a:t>
            </a:r>
            <a:endParaRPr lang="en-CA" sz="3600" dirty="0"/>
          </a:p>
        </p:txBody>
      </p:sp>
      <p:sp>
        <p:nvSpPr>
          <p:cNvPr id="5" name="TextBox 4">
            <a:extLst>
              <a:ext uri="{FF2B5EF4-FFF2-40B4-BE49-F238E27FC236}">
                <a16:creationId xmlns:a16="http://schemas.microsoft.com/office/drawing/2014/main" id="{BED6678D-8278-B74A-CF02-19A2DC3AA656}"/>
              </a:ext>
            </a:extLst>
          </p:cNvPr>
          <p:cNvSpPr txBox="1"/>
          <p:nvPr/>
        </p:nvSpPr>
        <p:spPr>
          <a:xfrm>
            <a:off x="250296" y="4423499"/>
            <a:ext cx="2914650" cy="830997"/>
          </a:xfrm>
          <a:prstGeom prst="rect">
            <a:avLst/>
          </a:prstGeom>
          <a:noFill/>
        </p:spPr>
        <p:txBody>
          <a:bodyPr wrap="square" rtlCol="0">
            <a:spAutoFit/>
          </a:bodyPr>
          <a:lstStyle/>
          <a:p>
            <a:r>
              <a:rPr lang="en-US" sz="2400" dirty="0"/>
              <a:t>Become a Prompt Engineer</a:t>
            </a:r>
            <a:endParaRPr lang="en-CA" sz="2400" dirty="0"/>
          </a:p>
        </p:txBody>
      </p:sp>
      <p:sp>
        <p:nvSpPr>
          <p:cNvPr id="6" name="TextBox 5">
            <a:extLst>
              <a:ext uri="{FF2B5EF4-FFF2-40B4-BE49-F238E27FC236}">
                <a16:creationId xmlns:a16="http://schemas.microsoft.com/office/drawing/2014/main" id="{93557218-DEB5-0F9D-B2EB-145471253711}"/>
              </a:ext>
            </a:extLst>
          </p:cNvPr>
          <p:cNvSpPr txBox="1"/>
          <p:nvPr/>
        </p:nvSpPr>
        <p:spPr>
          <a:xfrm>
            <a:off x="250296" y="5352514"/>
            <a:ext cx="2914650" cy="369332"/>
          </a:xfrm>
          <a:prstGeom prst="rect">
            <a:avLst/>
          </a:prstGeom>
          <a:noFill/>
        </p:spPr>
        <p:txBody>
          <a:bodyPr wrap="square" rtlCol="0">
            <a:spAutoFit/>
          </a:bodyPr>
          <a:lstStyle/>
          <a:p>
            <a:r>
              <a:rPr lang="en-US" dirty="0"/>
              <a:t>Andrew Ng - Resource</a:t>
            </a:r>
            <a:endParaRPr lang="en-CA" dirty="0"/>
          </a:p>
        </p:txBody>
      </p:sp>
      <p:sp>
        <p:nvSpPr>
          <p:cNvPr id="7" name="TextBox 6">
            <a:extLst>
              <a:ext uri="{FF2B5EF4-FFF2-40B4-BE49-F238E27FC236}">
                <a16:creationId xmlns:a16="http://schemas.microsoft.com/office/drawing/2014/main" id="{2FD405AA-B5B3-E228-C037-F27529ED3B8B}"/>
              </a:ext>
            </a:extLst>
          </p:cNvPr>
          <p:cNvSpPr txBox="1"/>
          <p:nvPr/>
        </p:nvSpPr>
        <p:spPr>
          <a:xfrm>
            <a:off x="9234488" y="1567832"/>
            <a:ext cx="2795588" cy="4031873"/>
          </a:xfrm>
          <a:prstGeom prst="rect">
            <a:avLst/>
          </a:prstGeom>
          <a:noFill/>
        </p:spPr>
        <p:txBody>
          <a:bodyPr wrap="square" rtlCol="0">
            <a:spAutoFit/>
          </a:bodyPr>
          <a:lstStyle/>
          <a:p>
            <a:r>
              <a:rPr lang="en-US" sz="3200" dirty="0"/>
              <a:t>Learn the AI Tools – The Ability to Integrate AI Tools Into Media Workflows Is a High-Value Skill</a:t>
            </a:r>
            <a:endParaRPr lang="en-CA" sz="3200" dirty="0"/>
          </a:p>
        </p:txBody>
      </p:sp>
    </p:spTree>
    <p:extLst>
      <p:ext uri="{BB962C8B-B14F-4D97-AF65-F5344CB8AC3E}">
        <p14:creationId xmlns:p14="http://schemas.microsoft.com/office/powerpoint/2010/main" val="3671525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 clock on rocks&#10;&#10;Description automatically generated">
            <a:extLst>
              <a:ext uri="{FF2B5EF4-FFF2-40B4-BE49-F238E27FC236}">
                <a16:creationId xmlns:a16="http://schemas.microsoft.com/office/drawing/2014/main" id="{247BAF87-F97F-55F7-6C06-1F6B03FA4539}"/>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AC71DED0-4506-AC76-2FF4-1D79DC129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ED0214BA-877C-3B7C-D76D-3EAAFA1F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0" name="Rectangle: Rounded Corners 9">
            <a:extLst>
              <a:ext uri="{FF2B5EF4-FFF2-40B4-BE49-F238E27FC236}">
                <a16:creationId xmlns:a16="http://schemas.microsoft.com/office/drawing/2014/main" id="{A5059532-F165-62F8-3348-CEA5E09AE758}"/>
              </a:ext>
            </a:extLst>
          </p:cNvPr>
          <p:cNvSpPr/>
          <p:nvPr/>
        </p:nvSpPr>
        <p:spPr>
          <a:xfrm>
            <a:off x="4900612" y="-611371"/>
            <a:ext cx="7877175" cy="2821172"/>
          </a:xfrm>
          <a:prstGeom prst="roundRect">
            <a:avLst/>
          </a:prstGeom>
          <a:solidFill>
            <a:schemeClr val="bg1">
              <a:alpha val="78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72C27A9C-C30F-B94F-4AE9-DC9215211CEF}"/>
              </a:ext>
            </a:extLst>
          </p:cNvPr>
          <p:cNvSpPr txBox="1"/>
          <p:nvPr/>
        </p:nvSpPr>
        <p:spPr>
          <a:xfrm>
            <a:off x="5457825" y="147637"/>
            <a:ext cx="6790172" cy="1323439"/>
          </a:xfrm>
          <a:prstGeom prst="rect">
            <a:avLst/>
          </a:prstGeom>
          <a:noFill/>
        </p:spPr>
        <p:txBody>
          <a:bodyPr wrap="square" rtlCol="0">
            <a:spAutoFit/>
          </a:bodyPr>
          <a:lstStyle/>
          <a:p>
            <a:pPr algn="ctr"/>
            <a:r>
              <a:rPr lang="en-US" sz="4000" dirty="0">
                <a:effectLst>
                  <a:glow>
                    <a:schemeClr val="tx1">
                      <a:alpha val="40000"/>
                    </a:schemeClr>
                  </a:glow>
                </a:effectLst>
              </a:rPr>
              <a:t>How Will AI Change the Media Industry?</a:t>
            </a:r>
            <a:endParaRPr lang="en-CA" sz="4000" dirty="0">
              <a:effectLst>
                <a:glow>
                  <a:schemeClr val="tx1">
                    <a:alpha val="40000"/>
                  </a:schemeClr>
                </a:glow>
              </a:effectLst>
            </a:endParaRPr>
          </a:p>
        </p:txBody>
      </p:sp>
      <p:sp>
        <p:nvSpPr>
          <p:cNvPr id="12" name="Rectangle: Rounded Corners 11">
            <a:extLst>
              <a:ext uri="{FF2B5EF4-FFF2-40B4-BE49-F238E27FC236}">
                <a16:creationId xmlns:a16="http://schemas.microsoft.com/office/drawing/2014/main" id="{15CB3B09-E14A-F050-56EB-74984E75E1E6}"/>
              </a:ext>
            </a:extLst>
          </p:cNvPr>
          <p:cNvSpPr/>
          <p:nvPr/>
        </p:nvSpPr>
        <p:spPr>
          <a:xfrm>
            <a:off x="7007590" y="1127052"/>
            <a:ext cx="5129213" cy="6220046"/>
          </a:xfrm>
          <a:prstGeom prst="roundRect">
            <a:avLst/>
          </a:prstGeom>
          <a:solidFill>
            <a:schemeClr val="bg1">
              <a:alpha val="58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33BEFB2E-9110-CDD2-FC58-064A97ABF2C2}"/>
              </a:ext>
            </a:extLst>
          </p:cNvPr>
          <p:cNvSpPr txBox="1"/>
          <p:nvPr/>
        </p:nvSpPr>
        <p:spPr>
          <a:xfrm>
            <a:off x="7689781" y="2075648"/>
            <a:ext cx="4195763" cy="4401205"/>
          </a:xfrm>
          <a:prstGeom prst="rect">
            <a:avLst/>
          </a:prstGeom>
          <a:noFill/>
        </p:spPr>
        <p:txBody>
          <a:bodyPr wrap="square" rtlCol="0">
            <a:spAutoFit/>
          </a:bodyPr>
          <a:lstStyle/>
          <a:p>
            <a:r>
              <a:rPr lang="en-US" sz="2800" b="1" dirty="0">
                <a:effectLst>
                  <a:glow>
                    <a:schemeClr val="bg2">
                      <a:alpha val="54000"/>
                    </a:schemeClr>
                  </a:glow>
                </a:effectLst>
              </a:rPr>
              <a:t>Business</a:t>
            </a:r>
          </a:p>
          <a:p>
            <a:pPr marL="457200" indent="-457200">
              <a:buFont typeface="Arial" panose="020B0604020202020204" pitchFamily="34" charset="0"/>
              <a:buChar char="•"/>
            </a:pPr>
            <a:r>
              <a:rPr lang="en-US" sz="2800" dirty="0">
                <a:effectLst>
                  <a:glow>
                    <a:schemeClr val="bg2">
                      <a:alpha val="54000"/>
                    </a:schemeClr>
                  </a:glow>
                </a:effectLst>
              </a:rPr>
              <a:t>Monetization</a:t>
            </a:r>
          </a:p>
          <a:p>
            <a:pPr marL="457200" indent="-457200">
              <a:buFont typeface="Arial" panose="020B0604020202020204" pitchFamily="34" charset="0"/>
              <a:buChar char="•"/>
            </a:pPr>
            <a:r>
              <a:rPr lang="en-US" sz="2800" dirty="0">
                <a:effectLst>
                  <a:glow>
                    <a:schemeClr val="bg2">
                      <a:alpha val="54000"/>
                    </a:schemeClr>
                  </a:glow>
                </a:effectLst>
              </a:rPr>
              <a:t>Distribution</a:t>
            </a:r>
          </a:p>
          <a:p>
            <a:pPr marL="457200" indent="-457200">
              <a:buFont typeface="Arial" panose="020B0604020202020204" pitchFamily="34" charset="0"/>
              <a:buChar char="•"/>
            </a:pPr>
            <a:r>
              <a:rPr lang="en-US" sz="2800" dirty="0">
                <a:effectLst>
                  <a:glow>
                    <a:schemeClr val="bg2">
                      <a:alpha val="54000"/>
                    </a:schemeClr>
                  </a:glow>
                </a:effectLst>
              </a:rPr>
              <a:t>Opportunities for Trusted Providers of News and Educational Content That Connects People</a:t>
            </a:r>
          </a:p>
          <a:p>
            <a:pPr marL="457200" indent="-457200">
              <a:buFont typeface="Arial" panose="020B0604020202020204" pitchFamily="34" charset="0"/>
              <a:buChar char="•"/>
            </a:pPr>
            <a:r>
              <a:rPr lang="en-US" sz="2800" dirty="0">
                <a:effectLst>
                  <a:glow>
                    <a:schemeClr val="bg2">
                      <a:alpha val="54000"/>
                    </a:schemeClr>
                  </a:glow>
                </a:effectLst>
              </a:rPr>
              <a:t>Opportunities to Build Communities</a:t>
            </a:r>
          </a:p>
        </p:txBody>
      </p:sp>
      <p:sp>
        <p:nvSpPr>
          <p:cNvPr id="14" name="Rectangle: Rounded Corners 13">
            <a:extLst>
              <a:ext uri="{FF2B5EF4-FFF2-40B4-BE49-F238E27FC236}">
                <a16:creationId xmlns:a16="http://schemas.microsoft.com/office/drawing/2014/main" id="{EE0DDD63-987E-A430-1E0C-18A5468C99FD}"/>
              </a:ext>
            </a:extLst>
          </p:cNvPr>
          <p:cNvSpPr/>
          <p:nvPr/>
        </p:nvSpPr>
        <p:spPr>
          <a:xfrm>
            <a:off x="-181293" y="95693"/>
            <a:ext cx="5853431" cy="6856718"/>
          </a:xfrm>
          <a:prstGeom prst="roundRect">
            <a:avLst/>
          </a:prstGeom>
          <a:solidFill>
            <a:schemeClr val="bg1">
              <a:alpha val="58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939B9371-5C95-F3C9-EC60-6CAE1A62B3D2}"/>
              </a:ext>
            </a:extLst>
          </p:cNvPr>
          <p:cNvSpPr txBox="1"/>
          <p:nvPr/>
        </p:nvSpPr>
        <p:spPr>
          <a:xfrm>
            <a:off x="469021" y="751062"/>
            <a:ext cx="4862513" cy="5693866"/>
          </a:xfrm>
          <a:prstGeom prst="rect">
            <a:avLst/>
          </a:prstGeom>
          <a:noFill/>
        </p:spPr>
        <p:txBody>
          <a:bodyPr wrap="square" rtlCol="0">
            <a:spAutoFit/>
          </a:bodyPr>
          <a:lstStyle/>
          <a:p>
            <a:r>
              <a:rPr lang="en-US" sz="2800" b="1" dirty="0">
                <a:effectLst>
                  <a:glow>
                    <a:schemeClr val="bg2">
                      <a:alpha val="40000"/>
                    </a:schemeClr>
                  </a:glow>
                </a:effectLst>
              </a:rPr>
              <a:t>People</a:t>
            </a:r>
          </a:p>
          <a:p>
            <a:pPr marL="457200" indent="-457200">
              <a:buFont typeface="Arial" panose="020B0604020202020204" pitchFamily="34" charset="0"/>
              <a:buChar char="•"/>
            </a:pPr>
            <a:r>
              <a:rPr lang="en-US" sz="2800" dirty="0">
                <a:effectLst>
                  <a:glow>
                    <a:schemeClr val="bg2">
                      <a:alpha val="40000"/>
                    </a:schemeClr>
                  </a:glow>
                </a:effectLst>
              </a:rPr>
              <a:t>Jobs</a:t>
            </a:r>
          </a:p>
          <a:p>
            <a:pPr marL="457200" indent="-457200">
              <a:buFont typeface="Arial" panose="020B0604020202020204" pitchFamily="34" charset="0"/>
              <a:buChar char="•"/>
            </a:pPr>
            <a:r>
              <a:rPr lang="en-US" sz="2800" dirty="0">
                <a:effectLst>
                  <a:glow>
                    <a:schemeClr val="bg2">
                      <a:alpha val="40000"/>
                    </a:schemeClr>
                  </a:glow>
                </a:effectLst>
              </a:rPr>
              <a:t>Productivity</a:t>
            </a:r>
          </a:p>
          <a:p>
            <a:pPr marL="457200" indent="-457200">
              <a:buFont typeface="Arial" panose="020B0604020202020204" pitchFamily="34" charset="0"/>
              <a:buChar char="•"/>
            </a:pPr>
            <a:r>
              <a:rPr lang="en-US" sz="2800" dirty="0">
                <a:effectLst>
                  <a:glow>
                    <a:schemeClr val="bg2">
                      <a:alpha val="40000"/>
                    </a:schemeClr>
                  </a:glow>
                </a:effectLst>
              </a:rPr>
              <a:t>Valued Skills</a:t>
            </a:r>
          </a:p>
          <a:p>
            <a:pPr marL="457200" indent="-457200">
              <a:buFont typeface="Arial" panose="020B0604020202020204" pitchFamily="34" charset="0"/>
              <a:buChar char="•"/>
            </a:pPr>
            <a:r>
              <a:rPr lang="en-US" sz="2800" dirty="0">
                <a:effectLst>
                  <a:glow>
                    <a:schemeClr val="bg2">
                      <a:alpha val="40000"/>
                    </a:schemeClr>
                  </a:glow>
                </a:effectLst>
              </a:rPr>
              <a:t>Opportunity for People Who Know AI Tools and Media Workflows</a:t>
            </a:r>
          </a:p>
          <a:p>
            <a:pPr marL="457200" indent="-457200">
              <a:buFont typeface="Arial" panose="020B0604020202020204" pitchFamily="34" charset="0"/>
              <a:buChar char="•"/>
            </a:pPr>
            <a:r>
              <a:rPr lang="en-US" sz="2800" dirty="0">
                <a:effectLst>
                  <a:glow>
                    <a:schemeClr val="bg2">
                      <a:alpha val="40000"/>
                    </a:schemeClr>
                  </a:glow>
                </a:effectLst>
              </a:rPr>
              <a:t>Increased Appreciation for Human Craft</a:t>
            </a:r>
          </a:p>
          <a:p>
            <a:pPr marL="457200" indent="-457200">
              <a:buFont typeface="Arial" panose="020B0604020202020204" pitchFamily="34" charset="0"/>
              <a:buChar char="•"/>
            </a:pPr>
            <a:r>
              <a:rPr lang="en-US" sz="2800" dirty="0">
                <a:effectLst>
                  <a:glow>
                    <a:schemeClr val="bg2">
                      <a:alpha val="40000"/>
                    </a:schemeClr>
                  </a:glow>
                </a:effectLst>
              </a:rPr>
              <a:t>Heightened Desire for Content That Connects us to the Artist and to Our Communities?</a:t>
            </a:r>
          </a:p>
        </p:txBody>
      </p:sp>
    </p:spTree>
    <p:extLst>
      <p:ext uri="{BB962C8B-B14F-4D97-AF65-F5344CB8AC3E}">
        <p14:creationId xmlns:p14="http://schemas.microsoft.com/office/powerpoint/2010/main" val="3159516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orest with trees and sunlight&#10;&#10;Description automatically generated">
            <a:extLst>
              <a:ext uri="{FF2B5EF4-FFF2-40B4-BE49-F238E27FC236}">
                <a16:creationId xmlns:a16="http://schemas.microsoft.com/office/drawing/2014/main" id="{60D6676B-CE00-1341-5AAE-726F5128A4A3}"/>
              </a:ext>
            </a:extLst>
          </p:cNvPr>
          <p:cNvPicPr>
            <a:picLocks noChangeAspect="1"/>
          </p:cNvPicPr>
          <p:nvPr/>
        </p:nvPicPr>
        <p:blipFill rotWithShape="1">
          <a:blip r:embed="rId2">
            <a:extLst>
              <a:ext uri="{28A0092B-C50C-407E-A947-70E740481C1C}">
                <a14:useLocalDpi xmlns:a14="http://schemas.microsoft.com/office/drawing/2010/main" val="0"/>
              </a:ext>
            </a:extLst>
          </a:blip>
          <a:srcRect t="26872" r="1" b="15317"/>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9" name="Picture 8" descr="Blue letters on a black background&#10;&#10;Description automatically generated">
            <a:extLst>
              <a:ext uri="{FF2B5EF4-FFF2-40B4-BE49-F238E27FC236}">
                <a16:creationId xmlns:a16="http://schemas.microsoft.com/office/drawing/2014/main" id="{06B96A8C-AB0C-834B-2B30-9651B2875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8650C9BB-F063-CC84-79A0-43685D361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1" name="Rectangle: Rounded Corners 10">
            <a:extLst>
              <a:ext uri="{FF2B5EF4-FFF2-40B4-BE49-F238E27FC236}">
                <a16:creationId xmlns:a16="http://schemas.microsoft.com/office/drawing/2014/main" id="{BEB77097-951F-ECD2-145D-671C5C2E1AF1}"/>
              </a:ext>
            </a:extLst>
          </p:cNvPr>
          <p:cNvSpPr/>
          <p:nvPr/>
        </p:nvSpPr>
        <p:spPr>
          <a:xfrm>
            <a:off x="1552574" y="53163"/>
            <a:ext cx="6586649" cy="2376377"/>
          </a:xfrm>
          <a:prstGeom prst="roundRect">
            <a:avLst/>
          </a:prstGeom>
          <a:solidFill>
            <a:schemeClr val="bg1">
              <a:alpha val="75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FDA45B7C-C13D-38E7-5EB6-F1F05AAC004F}"/>
              </a:ext>
            </a:extLst>
          </p:cNvPr>
          <p:cNvSpPr txBox="1">
            <a:spLocks/>
          </p:cNvSpPr>
          <p:nvPr/>
        </p:nvSpPr>
        <p:spPr>
          <a:xfrm>
            <a:off x="1386766" y="633239"/>
            <a:ext cx="6874035" cy="1693931"/>
          </a:xfrm>
          <a:prstGeom prst="rect">
            <a:avLst/>
          </a:prstGeom>
          <a:effectLst>
            <a:outerShdw blurRad="50800" dist="38100" dir="2700000" algn="tl" rotWithShape="0">
              <a:prstClr val="black">
                <a:alpha val="40000"/>
              </a:prstClr>
            </a:out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effectLst>
                  <a:glow>
                    <a:schemeClr val="bg1">
                      <a:lumMod val="85000"/>
                    </a:schemeClr>
                  </a:glow>
                </a:effectLst>
              </a:rPr>
              <a:t>Conclusion</a:t>
            </a:r>
            <a:endParaRPr lang="en-CA" sz="8000" dirty="0">
              <a:effectLst>
                <a:glow>
                  <a:schemeClr val="bg1">
                    <a:lumMod val="85000"/>
                  </a:schemeClr>
                </a:glow>
              </a:effectLst>
            </a:endParaRPr>
          </a:p>
        </p:txBody>
      </p:sp>
      <p:sp>
        <p:nvSpPr>
          <p:cNvPr id="12" name="Rectangle: Rounded Corners 11">
            <a:extLst>
              <a:ext uri="{FF2B5EF4-FFF2-40B4-BE49-F238E27FC236}">
                <a16:creationId xmlns:a16="http://schemas.microsoft.com/office/drawing/2014/main" id="{7F75E7B8-AB57-8A46-D970-E70EA856A52D}"/>
              </a:ext>
            </a:extLst>
          </p:cNvPr>
          <p:cNvSpPr/>
          <p:nvPr/>
        </p:nvSpPr>
        <p:spPr>
          <a:xfrm>
            <a:off x="1552575" y="1562100"/>
            <a:ext cx="8739741" cy="3990975"/>
          </a:xfrm>
          <a:prstGeom prst="roundRect">
            <a:avLst/>
          </a:prstGeom>
          <a:solidFill>
            <a:schemeClr val="bg1">
              <a:alpha val="75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ubtitle 2">
            <a:extLst>
              <a:ext uri="{FF2B5EF4-FFF2-40B4-BE49-F238E27FC236}">
                <a16:creationId xmlns:a16="http://schemas.microsoft.com/office/drawing/2014/main" id="{1B07A6D4-F9AF-64BD-4B50-370384CA9136}"/>
              </a:ext>
            </a:extLst>
          </p:cNvPr>
          <p:cNvSpPr txBox="1">
            <a:spLocks/>
          </p:cNvSpPr>
          <p:nvPr/>
        </p:nvSpPr>
        <p:spPr>
          <a:xfrm>
            <a:off x="1957388" y="2335333"/>
            <a:ext cx="8086725" cy="3332042"/>
          </a:xfrm>
          <a:prstGeom prst="rect">
            <a:avLst/>
          </a:prstGeom>
          <a:effectLst>
            <a:outerShdw blurRad="50800" dist="38100" dir="2700000" algn="t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effectLst>
                  <a:glow>
                    <a:schemeClr val="bg1">
                      <a:lumMod val="85000"/>
                    </a:schemeClr>
                  </a:glow>
                </a:effectLst>
              </a:rPr>
              <a:t>AI Will Bring On Unprecedented Change in the Media Industry.</a:t>
            </a:r>
          </a:p>
          <a:p>
            <a:pPr marL="0" indent="0" algn="ctr">
              <a:buNone/>
            </a:pPr>
            <a:r>
              <a:rPr lang="en-US" sz="4000" dirty="0">
                <a:effectLst>
                  <a:glow>
                    <a:schemeClr val="bg1">
                      <a:lumMod val="85000"/>
                    </a:schemeClr>
                  </a:glow>
                </a:effectLst>
              </a:rPr>
              <a:t>AI Will Cause the Greatest Societal Change in Human History.</a:t>
            </a:r>
            <a:endParaRPr lang="en-CA" sz="4000" dirty="0">
              <a:effectLst>
                <a:glow>
                  <a:schemeClr val="bg1">
                    <a:lumMod val="85000"/>
                  </a:schemeClr>
                </a:glow>
              </a:effectLst>
            </a:endParaRPr>
          </a:p>
        </p:txBody>
      </p:sp>
    </p:spTree>
    <p:extLst>
      <p:ext uri="{BB962C8B-B14F-4D97-AF65-F5344CB8AC3E}">
        <p14:creationId xmlns:p14="http://schemas.microsoft.com/office/powerpoint/2010/main" val="3147245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orest with trees and sunlight&#10;&#10;Description automatically generated">
            <a:extLst>
              <a:ext uri="{FF2B5EF4-FFF2-40B4-BE49-F238E27FC236}">
                <a16:creationId xmlns:a16="http://schemas.microsoft.com/office/drawing/2014/main" id="{60D6676B-CE00-1341-5AAE-726F5128A4A3}"/>
              </a:ext>
            </a:extLst>
          </p:cNvPr>
          <p:cNvPicPr>
            <a:picLocks noChangeAspect="1"/>
          </p:cNvPicPr>
          <p:nvPr/>
        </p:nvPicPr>
        <p:blipFill rotWithShape="1">
          <a:blip r:embed="rId2">
            <a:extLst>
              <a:ext uri="{28A0092B-C50C-407E-A947-70E740481C1C}">
                <a14:useLocalDpi xmlns:a14="http://schemas.microsoft.com/office/drawing/2010/main" val="0"/>
              </a:ext>
            </a:extLst>
          </a:blip>
          <a:srcRect t="26872" r="1" b="15317"/>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7" name="Picture 6" descr="Blue letters on a black background&#10;&#10;Description automatically generated">
            <a:extLst>
              <a:ext uri="{FF2B5EF4-FFF2-40B4-BE49-F238E27FC236}">
                <a16:creationId xmlns:a16="http://schemas.microsoft.com/office/drawing/2014/main" id="{376E8050-6A08-CDDB-8600-15BE51932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B21755DB-D686-A3F6-5397-E1E2C68DC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0" name="Rectangle: Rounded Corners 9">
            <a:extLst>
              <a:ext uri="{FF2B5EF4-FFF2-40B4-BE49-F238E27FC236}">
                <a16:creationId xmlns:a16="http://schemas.microsoft.com/office/drawing/2014/main" id="{F08667A6-2297-701A-09A6-4CC641C05D36}"/>
              </a:ext>
            </a:extLst>
          </p:cNvPr>
          <p:cNvSpPr/>
          <p:nvPr/>
        </p:nvSpPr>
        <p:spPr>
          <a:xfrm>
            <a:off x="659219" y="-280988"/>
            <a:ext cx="9232495" cy="6896101"/>
          </a:xfrm>
          <a:prstGeom prst="roundRect">
            <a:avLst/>
          </a:prstGeom>
          <a:solidFill>
            <a:schemeClr val="bg1">
              <a:alpha val="75000"/>
            </a:schemeClr>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ubtitle 2">
            <a:extLst>
              <a:ext uri="{FF2B5EF4-FFF2-40B4-BE49-F238E27FC236}">
                <a16:creationId xmlns:a16="http://schemas.microsoft.com/office/drawing/2014/main" id="{1B07A6D4-F9AF-64BD-4B50-370384CA9136}"/>
              </a:ext>
            </a:extLst>
          </p:cNvPr>
          <p:cNvSpPr txBox="1">
            <a:spLocks/>
          </p:cNvSpPr>
          <p:nvPr/>
        </p:nvSpPr>
        <p:spPr>
          <a:xfrm>
            <a:off x="1199506" y="759894"/>
            <a:ext cx="8086725" cy="5338212"/>
          </a:xfrm>
          <a:prstGeom prst="rect">
            <a:avLst/>
          </a:prstGeom>
          <a:effectLst>
            <a:outerShdw blurRad="50800" dist="38100" dir="2700000" algn="tl" rotWithShape="0">
              <a:prstClr val="black">
                <a:alpha val="40000"/>
              </a:prstClr>
            </a:outerShdw>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effectLst>
                  <a:glow>
                    <a:prstClr val="white">
                      <a:lumMod val="85000"/>
                    </a:prstClr>
                  </a:glow>
                </a:effectLst>
                <a:latin typeface="Calibri" panose="020F0502020204030204"/>
              </a:rPr>
              <a:t>Ideas are Priceless Human Things.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effectLst>
                  <a:glow>
                    <a:prstClr val="white">
                      <a:lumMod val="85000"/>
                    </a:prstClr>
                  </a:glow>
                </a:effectLst>
                <a:latin typeface="Calibri" panose="020F0502020204030204"/>
              </a:rPr>
              <a:t>Creativity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glow>
                    <a:prstClr val="white">
                      <a:lumMod val="85000"/>
                    </a:prstClr>
                  </a:glow>
                </a:effectLst>
                <a:uLnTx/>
                <a:uFillTx/>
                <a:latin typeface="Calibri" panose="020F0502020204030204"/>
                <a:ea typeface="+mn-ea"/>
                <a:cs typeface="+mn-cs"/>
              </a:rPr>
              <a:t>Human</a:t>
            </a:r>
            <a:r>
              <a:rPr kumimoji="0" lang="en-US" sz="4000" b="0" i="0" u="none" strike="noStrike" kern="1200" cap="none" spc="0" normalizeH="0" noProof="0" dirty="0">
                <a:ln>
                  <a:noFill/>
                </a:ln>
                <a:solidFill>
                  <a:prstClr val="black"/>
                </a:solidFill>
                <a:effectLst>
                  <a:glow>
                    <a:prstClr val="white">
                      <a:lumMod val="85000"/>
                    </a:prstClr>
                  </a:glow>
                </a:effectLst>
                <a:uLnTx/>
                <a:uFillTx/>
                <a:latin typeface="Calibri" panose="020F0502020204030204"/>
                <a:ea typeface="+mn-ea"/>
                <a:cs typeface="+mn-cs"/>
              </a:rPr>
              <a:t> Craft is Priceless</a:t>
            </a:r>
            <a:r>
              <a:rPr kumimoji="0" lang="en-US" sz="4000" b="0" i="0" u="none" strike="noStrike" kern="1200" cap="none" spc="0" normalizeH="0" baseline="0" noProof="0" dirty="0">
                <a:ln>
                  <a:noFill/>
                </a:ln>
                <a:solidFill>
                  <a:prstClr val="black"/>
                </a:solidFill>
                <a:effectLst>
                  <a:glow>
                    <a:prstClr val="white">
                      <a:lumMod val="85000"/>
                    </a:prstClr>
                  </a:glow>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effectLst>
                  <a:glow>
                    <a:prstClr val="white">
                      <a:lumMod val="85000"/>
                    </a:prstClr>
                  </a:glow>
                </a:effectLst>
                <a:latin typeface="Calibri" panose="020F0502020204030204"/>
              </a:rPr>
              <a:t>Truth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glow>
                    <a:prstClr val="white">
                      <a:lumMod val="85000"/>
                    </a:prstClr>
                  </a:glow>
                </a:effectLst>
                <a:uLnTx/>
                <a:uFillTx/>
                <a:latin typeface="Calibri" panose="020F0502020204030204"/>
                <a:ea typeface="+mn-ea"/>
                <a:cs typeface="+mn-cs"/>
              </a:rPr>
              <a:t>Human</a:t>
            </a:r>
            <a:r>
              <a:rPr kumimoji="0" lang="en-US" sz="4000" b="0" i="0" u="none" strike="noStrike" kern="1200" cap="none" spc="0" normalizeH="0" noProof="0" dirty="0">
                <a:ln>
                  <a:noFill/>
                </a:ln>
                <a:solidFill>
                  <a:prstClr val="black"/>
                </a:solidFill>
                <a:effectLst>
                  <a:glow>
                    <a:prstClr val="white">
                      <a:lumMod val="85000"/>
                    </a:prstClr>
                  </a:glow>
                </a:effectLst>
                <a:uLnTx/>
                <a:uFillTx/>
                <a:latin typeface="Calibri" panose="020F0502020204030204"/>
                <a:ea typeface="+mn-ea"/>
                <a:cs typeface="+mn-cs"/>
              </a:rPr>
              <a:t> Relationships are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aseline="0" dirty="0">
                <a:solidFill>
                  <a:prstClr val="black"/>
                </a:solidFill>
                <a:effectLst>
                  <a:glow>
                    <a:prstClr val="white">
                      <a:lumMod val="85000"/>
                    </a:prstClr>
                  </a:glow>
                </a:effectLst>
                <a:latin typeface="Calibri" panose="020F0502020204030204"/>
              </a:rPr>
              <a:t>Serving Humans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noProof="0" dirty="0">
                <a:ln>
                  <a:noFill/>
                </a:ln>
                <a:solidFill>
                  <a:prstClr val="black"/>
                </a:solidFill>
                <a:effectLst>
                  <a:glow>
                    <a:prstClr val="white">
                      <a:lumMod val="85000"/>
                    </a:prstClr>
                  </a:glow>
                </a:effectLst>
                <a:uLnTx/>
                <a:uFillTx/>
                <a:latin typeface="Calibri" panose="020F0502020204030204"/>
                <a:ea typeface="+mn-ea"/>
                <a:cs typeface="+mn-cs"/>
              </a:rPr>
              <a:t>Sense of Accomplishment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a:solidFill>
                  <a:prstClr val="black"/>
                </a:solidFill>
                <a:effectLst>
                  <a:glow>
                    <a:prstClr val="white">
                      <a:lumMod val="85000"/>
                    </a:prstClr>
                  </a:glow>
                </a:effectLst>
                <a:latin typeface="Calibri" panose="020F0502020204030204"/>
              </a:rPr>
              <a:t>Pride in Human Work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noProof="0" dirty="0">
                <a:ln>
                  <a:noFill/>
                </a:ln>
                <a:solidFill>
                  <a:prstClr val="black"/>
                </a:solidFill>
                <a:effectLst>
                  <a:glow>
                    <a:prstClr val="white">
                      <a:lumMod val="85000"/>
                    </a:prstClr>
                  </a:glow>
                </a:effectLst>
                <a:uLnTx/>
                <a:uFillTx/>
                <a:latin typeface="Calibri" panose="020F0502020204030204"/>
                <a:ea typeface="+mn-ea"/>
                <a:cs typeface="+mn-cs"/>
              </a:rPr>
              <a:t>Free Will is Priceless.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glow rad="330200">
                  <a:prstClr val="white">
                    <a:lumMod val="85000"/>
                  </a:prstClr>
                </a:glow>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4000" b="0" i="0" u="none" strike="noStrike" kern="1200" cap="none" spc="0" normalizeH="0" baseline="0" noProof="0" dirty="0">
              <a:ln>
                <a:noFill/>
              </a:ln>
              <a:solidFill>
                <a:prstClr val="black"/>
              </a:solidFill>
              <a:effectLst>
                <a:glow rad="330200">
                  <a:prstClr val="white">
                    <a:lumMod val="8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59525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up of a hands folded together&#10;&#10;Description automatically generated">
            <a:extLst>
              <a:ext uri="{FF2B5EF4-FFF2-40B4-BE49-F238E27FC236}">
                <a16:creationId xmlns:a16="http://schemas.microsoft.com/office/drawing/2014/main" id="{1EBE9425-5D47-F30D-6EE6-2205612D9D32}"/>
              </a:ext>
            </a:extLst>
          </p:cNvPr>
          <p:cNvPicPr>
            <a:picLocks noChangeAspect="1"/>
          </p:cNvPicPr>
          <p:nvPr/>
        </p:nvPicPr>
        <p:blipFill rotWithShape="1">
          <a:blip r:embed="rId2">
            <a:extLst>
              <a:ext uri="{28A0092B-C50C-407E-A947-70E740481C1C}">
                <a14:useLocalDpi xmlns:a14="http://schemas.microsoft.com/office/drawing/2010/main" val="0"/>
              </a:ext>
            </a:extLst>
          </a:blip>
          <a:srcRect t="7601" r="-1" b="37308"/>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D6C6BA7A-C745-DEC6-136C-EF4046038914}"/>
              </a:ext>
            </a:extLst>
          </p:cNvPr>
          <p:cNvSpPr txBox="1"/>
          <p:nvPr/>
        </p:nvSpPr>
        <p:spPr>
          <a:xfrm>
            <a:off x="342900" y="823913"/>
            <a:ext cx="3128963" cy="923330"/>
          </a:xfrm>
          <a:prstGeom prst="rect">
            <a:avLst/>
          </a:prstGeom>
          <a:noFill/>
        </p:spPr>
        <p:txBody>
          <a:bodyPr wrap="square" rtlCol="0">
            <a:spAutoFit/>
          </a:bodyPr>
          <a:lstStyle/>
          <a:p>
            <a:r>
              <a:rPr lang="en-US" sz="5400" dirty="0">
                <a:solidFill>
                  <a:schemeClr val="bg1"/>
                </a:solidFill>
              </a:rPr>
              <a:t>Thank You</a:t>
            </a:r>
            <a:endParaRPr lang="en-CA" sz="5400" dirty="0">
              <a:solidFill>
                <a:schemeClr val="bg1"/>
              </a:solidFill>
            </a:endParaRPr>
          </a:p>
        </p:txBody>
      </p:sp>
      <p:sp>
        <p:nvSpPr>
          <p:cNvPr id="5" name="TextBox 4">
            <a:extLst>
              <a:ext uri="{FF2B5EF4-FFF2-40B4-BE49-F238E27FC236}">
                <a16:creationId xmlns:a16="http://schemas.microsoft.com/office/drawing/2014/main" id="{F8B0B68A-0D9F-DD33-05CC-1CD176365284}"/>
              </a:ext>
            </a:extLst>
          </p:cNvPr>
          <p:cNvSpPr txBox="1"/>
          <p:nvPr/>
        </p:nvSpPr>
        <p:spPr>
          <a:xfrm>
            <a:off x="721517" y="3599131"/>
            <a:ext cx="3128963" cy="1631216"/>
          </a:xfrm>
          <a:prstGeom prst="rect">
            <a:avLst/>
          </a:prstGeom>
          <a:noFill/>
        </p:spPr>
        <p:txBody>
          <a:bodyPr wrap="square" rtlCol="0">
            <a:spAutoFit/>
          </a:bodyPr>
          <a:lstStyle/>
          <a:p>
            <a:r>
              <a:rPr lang="en-US" sz="2000" dirty="0">
                <a:solidFill>
                  <a:schemeClr val="bg1"/>
                </a:solidFill>
              </a:rPr>
              <a:t>Roy Folkman</a:t>
            </a:r>
          </a:p>
          <a:p>
            <a:r>
              <a:rPr lang="en-US" sz="2000" dirty="0">
                <a:solidFill>
                  <a:schemeClr val="bg1"/>
                </a:solidFill>
              </a:rPr>
              <a:t>(Human Presenter)</a:t>
            </a:r>
          </a:p>
          <a:p>
            <a:r>
              <a:rPr lang="en-US" sz="2000" dirty="0">
                <a:solidFill>
                  <a:schemeClr val="bg1"/>
                </a:solidFill>
              </a:rPr>
              <a:t>CineSys.io</a:t>
            </a:r>
          </a:p>
          <a:p>
            <a:r>
              <a:rPr lang="en-US" sz="2000" dirty="0">
                <a:solidFill>
                  <a:schemeClr val="bg1"/>
                </a:solidFill>
                <a:hlinkClick r:id="rId4"/>
              </a:rPr>
              <a:t>roy.folkman@cinesys.io</a:t>
            </a:r>
            <a:endParaRPr lang="en-US" sz="2000" dirty="0">
              <a:solidFill>
                <a:schemeClr val="bg1"/>
              </a:solidFill>
            </a:endParaRPr>
          </a:p>
          <a:p>
            <a:r>
              <a:rPr lang="en-CA" sz="2000" dirty="0">
                <a:solidFill>
                  <a:schemeClr val="bg1"/>
                </a:solidFill>
              </a:rPr>
              <a:t>519-835-8828</a:t>
            </a:r>
          </a:p>
        </p:txBody>
      </p:sp>
      <p:pic>
        <p:nvPicPr>
          <p:cNvPr id="7" name="Picture 6" descr="A black background with white letters&#10;&#10;Description automatically generated">
            <a:extLst>
              <a:ext uri="{FF2B5EF4-FFF2-40B4-BE49-F238E27FC236}">
                <a16:creationId xmlns:a16="http://schemas.microsoft.com/office/drawing/2014/main" id="{36972935-C58C-C230-01AC-C5899AFC2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6E331AB3-630F-D73D-0351-98A3263D4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500194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85C19-358B-5B73-1442-0FBFAEC71A37}"/>
              </a:ext>
            </a:extLst>
          </p:cNvPr>
          <p:cNvSpPr txBox="1"/>
          <p:nvPr/>
        </p:nvSpPr>
        <p:spPr>
          <a:xfrm>
            <a:off x="1805762" y="2073349"/>
            <a:ext cx="8580475" cy="1323439"/>
          </a:xfrm>
          <a:prstGeom prst="rect">
            <a:avLst/>
          </a:prstGeom>
          <a:noFill/>
        </p:spPr>
        <p:txBody>
          <a:bodyPr wrap="square" rtlCol="0">
            <a:spAutoFit/>
          </a:bodyPr>
          <a:lstStyle/>
          <a:p>
            <a:pPr algn="ctr"/>
            <a:r>
              <a:rPr lang="en-US" sz="8000" dirty="0"/>
              <a:t>Gerry and Chris</a:t>
            </a:r>
            <a:endParaRPr lang="en-CA" sz="8000" dirty="0"/>
          </a:p>
        </p:txBody>
      </p:sp>
    </p:spTree>
    <p:extLst>
      <p:ext uri="{BB962C8B-B14F-4D97-AF65-F5344CB8AC3E}">
        <p14:creationId xmlns:p14="http://schemas.microsoft.com/office/powerpoint/2010/main" val="1177590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85C19-358B-5B73-1442-0FBFAEC71A37}"/>
              </a:ext>
            </a:extLst>
          </p:cNvPr>
          <p:cNvSpPr txBox="1"/>
          <p:nvPr/>
        </p:nvSpPr>
        <p:spPr>
          <a:xfrm>
            <a:off x="1805762" y="1685260"/>
            <a:ext cx="85804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prstClr val="black"/>
                </a:solidFill>
                <a:latin typeface="Calibri" panose="020F0502020204030204"/>
              </a:rPr>
              <a:t>Your Comments and Questions</a:t>
            </a:r>
            <a:endParaRPr kumimoji="0" lang="en-CA"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97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bot hands holding a square tv&#10;&#10;Description automatically generated">
            <a:extLst>
              <a:ext uri="{FF2B5EF4-FFF2-40B4-BE49-F238E27FC236}">
                <a16:creationId xmlns:a16="http://schemas.microsoft.com/office/drawing/2014/main" id="{62DF438C-6CE6-3DE1-79AB-DD1A719D0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452" y="456986"/>
            <a:ext cx="5943600" cy="5943600"/>
          </a:xfrm>
          <a:prstGeom prst="rect">
            <a:avLst/>
          </a:prstGeom>
        </p:spPr>
      </p:pic>
      <p:sp>
        <p:nvSpPr>
          <p:cNvPr id="4" name="TextBox 3">
            <a:extLst>
              <a:ext uri="{FF2B5EF4-FFF2-40B4-BE49-F238E27FC236}">
                <a16:creationId xmlns:a16="http://schemas.microsoft.com/office/drawing/2014/main" id="{6D6AAFA8-EE21-AF64-8F9A-00079410CDF0}"/>
              </a:ext>
            </a:extLst>
          </p:cNvPr>
          <p:cNvSpPr txBox="1"/>
          <p:nvPr/>
        </p:nvSpPr>
        <p:spPr>
          <a:xfrm>
            <a:off x="216291" y="803253"/>
            <a:ext cx="5237871" cy="4401205"/>
          </a:xfrm>
          <a:prstGeom prst="rect">
            <a:avLst/>
          </a:prstGeom>
          <a:noFill/>
        </p:spPr>
        <p:txBody>
          <a:bodyPr wrap="square" rtlCol="0">
            <a:spAutoFit/>
          </a:bodyPr>
          <a:lstStyle/>
          <a:p>
            <a:r>
              <a:rPr lang="en-US" sz="2800" dirty="0">
                <a:solidFill>
                  <a:schemeClr val="bg1"/>
                </a:solidFill>
              </a:rPr>
              <a:t>AI is going to bring on the greatest change in the history of the media industry. This presentation will outline that perspective.  It is OK if you disagree. In fact, it is encouraged. The only way we are going to be able to navigate the overwhelming changes brought on by AI is through thoughtful and respectful exchange of ideas.</a:t>
            </a:r>
            <a:endParaRPr lang="en-CA" sz="2800" dirty="0">
              <a:solidFill>
                <a:schemeClr val="bg1"/>
              </a:solidFill>
            </a:endParaRPr>
          </a:p>
        </p:txBody>
      </p:sp>
    </p:spTree>
    <p:extLst>
      <p:ext uri="{BB962C8B-B14F-4D97-AF65-F5344CB8AC3E}">
        <p14:creationId xmlns:p14="http://schemas.microsoft.com/office/powerpoint/2010/main" val="1647119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583800DD-77E0-0376-2F0F-4CB990577941}"/>
              </a:ext>
            </a:extLst>
          </p:cNvPr>
          <p:cNvCxnSpPr>
            <a:cxnSpLocks/>
          </p:cNvCxnSpPr>
          <p:nvPr/>
        </p:nvCxnSpPr>
        <p:spPr>
          <a:xfrm>
            <a:off x="279475" y="5133975"/>
            <a:ext cx="1163305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35A9DA-9974-89B5-EB09-3BEFAC6B3E84}"/>
              </a:ext>
            </a:extLst>
          </p:cNvPr>
          <p:cNvCxnSpPr>
            <a:cxnSpLocks/>
          </p:cNvCxnSpPr>
          <p:nvPr/>
        </p:nvCxnSpPr>
        <p:spPr>
          <a:xfrm flipV="1">
            <a:off x="3793211"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9EA2C9-02CE-84C0-4B72-40CFB21B14FB}"/>
              </a:ext>
            </a:extLst>
          </p:cNvPr>
          <p:cNvCxnSpPr>
            <a:cxnSpLocks/>
          </p:cNvCxnSpPr>
          <p:nvPr/>
        </p:nvCxnSpPr>
        <p:spPr>
          <a:xfrm flipV="1">
            <a:off x="4941156"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ED951E-C6B0-47D5-290D-DB2CCA570D23}"/>
              </a:ext>
            </a:extLst>
          </p:cNvPr>
          <p:cNvCxnSpPr>
            <a:cxnSpLocks/>
          </p:cNvCxnSpPr>
          <p:nvPr/>
        </p:nvCxnSpPr>
        <p:spPr>
          <a:xfrm flipV="1">
            <a:off x="6089101"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A2BE73-31B4-0F26-98DF-3F4C86FDC83F}"/>
              </a:ext>
            </a:extLst>
          </p:cNvPr>
          <p:cNvCxnSpPr>
            <a:cxnSpLocks/>
          </p:cNvCxnSpPr>
          <p:nvPr/>
        </p:nvCxnSpPr>
        <p:spPr>
          <a:xfrm flipV="1">
            <a:off x="7237046"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DD88FA-886B-183F-0031-8BF193D1A563}"/>
              </a:ext>
            </a:extLst>
          </p:cNvPr>
          <p:cNvCxnSpPr>
            <a:cxnSpLocks/>
          </p:cNvCxnSpPr>
          <p:nvPr/>
        </p:nvCxnSpPr>
        <p:spPr>
          <a:xfrm flipV="1">
            <a:off x="8384991"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5894CE8-1B0C-413A-DCE1-29B51662DEF1}"/>
              </a:ext>
            </a:extLst>
          </p:cNvPr>
          <p:cNvCxnSpPr>
            <a:cxnSpLocks/>
          </p:cNvCxnSpPr>
          <p:nvPr/>
        </p:nvCxnSpPr>
        <p:spPr>
          <a:xfrm flipV="1">
            <a:off x="9532936"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30B6D4-DADE-AA4D-A430-DD74740E47F8}"/>
              </a:ext>
            </a:extLst>
          </p:cNvPr>
          <p:cNvCxnSpPr>
            <a:cxnSpLocks/>
          </p:cNvCxnSpPr>
          <p:nvPr/>
        </p:nvCxnSpPr>
        <p:spPr>
          <a:xfrm flipV="1">
            <a:off x="10680881"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3AA2AB-9C8C-FC42-8CEF-DB42768F9A3D}"/>
              </a:ext>
            </a:extLst>
          </p:cNvPr>
          <p:cNvCxnSpPr>
            <a:cxnSpLocks/>
          </p:cNvCxnSpPr>
          <p:nvPr/>
        </p:nvCxnSpPr>
        <p:spPr>
          <a:xfrm flipV="1">
            <a:off x="11828829"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AFFE1F-5809-0047-6603-03BE7822C9D4}"/>
              </a:ext>
            </a:extLst>
          </p:cNvPr>
          <p:cNvCxnSpPr>
            <a:cxnSpLocks/>
          </p:cNvCxnSpPr>
          <p:nvPr/>
        </p:nvCxnSpPr>
        <p:spPr>
          <a:xfrm flipV="1">
            <a:off x="349376"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24E128-E15E-77DF-38D5-BCAAE6043C67}"/>
              </a:ext>
            </a:extLst>
          </p:cNvPr>
          <p:cNvCxnSpPr>
            <a:cxnSpLocks/>
          </p:cNvCxnSpPr>
          <p:nvPr/>
        </p:nvCxnSpPr>
        <p:spPr>
          <a:xfrm flipV="1">
            <a:off x="1497321"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5C1E67-7AED-7C8C-7DC5-32FC5C6FAFF3}"/>
              </a:ext>
            </a:extLst>
          </p:cNvPr>
          <p:cNvCxnSpPr>
            <a:cxnSpLocks/>
          </p:cNvCxnSpPr>
          <p:nvPr/>
        </p:nvCxnSpPr>
        <p:spPr>
          <a:xfrm flipV="1">
            <a:off x="2645266" y="4097582"/>
            <a:ext cx="4762" cy="995363"/>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3609C05-A92E-9DC6-3F72-65C6D75B4D75}"/>
              </a:ext>
            </a:extLst>
          </p:cNvPr>
          <p:cNvSpPr txBox="1"/>
          <p:nvPr/>
        </p:nvSpPr>
        <p:spPr>
          <a:xfrm>
            <a:off x="0"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0</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A04A313-16C4-778B-F68C-BD87E0C05E9A}"/>
              </a:ext>
            </a:extLst>
          </p:cNvPr>
          <p:cNvSpPr txBox="1"/>
          <p:nvPr/>
        </p:nvSpPr>
        <p:spPr>
          <a:xfrm>
            <a:off x="1186254"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AF30E2D-506D-80DD-EEE8-5ABDC37954DD}"/>
              </a:ext>
            </a:extLst>
          </p:cNvPr>
          <p:cNvSpPr txBox="1"/>
          <p:nvPr/>
        </p:nvSpPr>
        <p:spPr>
          <a:xfrm>
            <a:off x="2297213"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A3C4474-745F-091A-5F29-ED5DC2DCDA24}"/>
              </a:ext>
            </a:extLst>
          </p:cNvPr>
          <p:cNvSpPr txBox="1"/>
          <p:nvPr/>
        </p:nvSpPr>
        <p:spPr>
          <a:xfrm>
            <a:off x="3480780"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DF3CDD3-55D7-F039-31C5-2644936636F1}"/>
              </a:ext>
            </a:extLst>
          </p:cNvPr>
          <p:cNvSpPr txBox="1"/>
          <p:nvPr/>
        </p:nvSpPr>
        <p:spPr>
          <a:xfrm>
            <a:off x="4623966"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E302FA3-CFA5-C021-F9C0-99040387C33B}"/>
              </a:ext>
            </a:extLst>
          </p:cNvPr>
          <p:cNvSpPr txBox="1"/>
          <p:nvPr/>
        </p:nvSpPr>
        <p:spPr>
          <a:xfrm>
            <a:off x="5762479"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07C98A9-4FD0-EE0D-E217-AE5760EC111B}"/>
              </a:ext>
            </a:extLst>
          </p:cNvPr>
          <p:cNvSpPr txBox="1"/>
          <p:nvPr/>
        </p:nvSpPr>
        <p:spPr>
          <a:xfrm>
            <a:off x="6896139"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6</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C93BE18-7D98-599D-0FAF-A2C3F58186B2}"/>
              </a:ext>
            </a:extLst>
          </p:cNvPr>
          <p:cNvSpPr txBox="1"/>
          <p:nvPr/>
        </p:nvSpPr>
        <p:spPr>
          <a:xfrm>
            <a:off x="8079706"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7</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93F30E8-E695-BDE0-77DE-AF1EE7946B0B}"/>
              </a:ext>
            </a:extLst>
          </p:cNvPr>
          <p:cNvSpPr txBox="1"/>
          <p:nvPr/>
        </p:nvSpPr>
        <p:spPr>
          <a:xfrm>
            <a:off x="9201942"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8</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FBCC235-FFBF-EFFB-A0D5-12052F98E417}"/>
              </a:ext>
            </a:extLst>
          </p:cNvPr>
          <p:cNvSpPr txBox="1"/>
          <p:nvPr/>
        </p:nvSpPr>
        <p:spPr>
          <a:xfrm>
            <a:off x="10353516" y="5080121"/>
            <a:ext cx="6619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9</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DD5F5CA-27E4-784C-9EDE-B6AB013BC09A}"/>
              </a:ext>
            </a:extLst>
          </p:cNvPr>
          <p:cNvSpPr txBox="1"/>
          <p:nvPr/>
        </p:nvSpPr>
        <p:spPr>
          <a:xfrm>
            <a:off x="11372388" y="5080121"/>
            <a:ext cx="9128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10</a:t>
            </a:r>
            <a:endPar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7FB88D7-0286-F464-E4E4-DE2AE5A19302}"/>
              </a:ext>
            </a:extLst>
          </p:cNvPr>
          <p:cNvSpPr txBox="1"/>
          <p:nvPr/>
        </p:nvSpPr>
        <p:spPr>
          <a:xfrm>
            <a:off x="3125467" y="85108"/>
            <a:ext cx="52182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AI </a:t>
            </a:r>
            <a:r>
              <a:rPr lang="en-US" sz="4400" dirty="0">
                <a:solidFill>
                  <a:prstClr val="black"/>
                </a:solidFill>
                <a:latin typeface="Calibri" panose="020F0502020204030204"/>
              </a:rPr>
              <a:t>Concern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Spectrum</a:t>
            </a:r>
            <a:endParaRPr kumimoji="0" lang="en-CA"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peech Bubble: Rectangle 40">
            <a:extLst>
              <a:ext uri="{FF2B5EF4-FFF2-40B4-BE49-F238E27FC236}">
                <a16:creationId xmlns:a16="http://schemas.microsoft.com/office/drawing/2014/main" id="{75488B06-74EA-8E41-0B25-BD3E2F357F3E}"/>
              </a:ext>
            </a:extLst>
          </p:cNvPr>
          <p:cNvSpPr/>
          <p:nvPr/>
        </p:nvSpPr>
        <p:spPr>
          <a:xfrm>
            <a:off x="38100" y="2833688"/>
            <a:ext cx="1143392" cy="852468"/>
          </a:xfrm>
          <a:prstGeom prst="wedgeRectCallout">
            <a:avLst>
              <a:gd name="adj1" fmla="val -21666"/>
              <a:gd name="adj2" fmla="val 102166"/>
            </a:avLst>
          </a:prstGeom>
          <a:gradFill>
            <a:gsLst>
              <a:gs pos="0">
                <a:schemeClr val="accent2">
                  <a:lumMod val="60000"/>
                  <a:lumOff val="40000"/>
                </a:schemeClr>
              </a:gs>
              <a:gs pos="74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is a Nothing Burger.</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Speech Bubble: Rectangle 41">
            <a:extLst>
              <a:ext uri="{FF2B5EF4-FFF2-40B4-BE49-F238E27FC236}">
                <a16:creationId xmlns:a16="http://schemas.microsoft.com/office/drawing/2014/main" id="{40A5AE95-F063-39AF-A0F8-85181122A1E7}"/>
              </a:ext>
            </a:extLst>
          </p:cNvPr>
          <p:cNvSpPr/>
          <p:nvPr/>
        </p:nvSpPr>
        <p:spPr>
          <a:xfrm>
            <a:off x="11010508" y="2407454"/>
            <a:ext cx="1143392" cy="852468"/>
          </a:xfrm>
          <a:prstGeom prst="wedgeRectCallout">
            <a:avLst>
              <a:gd name="adj1" fmla="val 22069"/>
              <a:gd name="adj2" fmla="val 156916"/>
            </a:avLst>
          </a:prstGeom>
          <a:gradFill>
            <a:gsLst>
              <a:gs pos="0">
                <a:schemeClr val="accent2">
                  <a:lumMod val="60000"/>
                  <a:lumOff val="40000"/>
                </a:schemeClr>
              </a:gs>
              <a:gs pos="74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is Going to Kill Us All.</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Speech Bubble: Rectangle 42">
            <a:extLst>
              <a:ext uri="{FF2B5EF4-FFF2-40B4-BE49-F238E27FC236}">
                <a16:creationId xmlns:a16="http://schemas.microsoft.com/office/drawing/2014/main" id="{A7EF7CE2-8089-E966-BF85-CB842A0C2231}"/>
              </a:ext>
            </a:extLst>
          </p:cNvPr>
          <p:cNvSpPr/>
          <p:nvPr/>
        </p:nvSpPr>
        <p:spPr>
          <a:xfrm>
            <a:off x="9790846" y="115990"/>
            <a:ext cx="1581542" cy="1200130"/>
          </a:xfrm>
          <a:prstGeom prst="wedgeRectCallout">
            <a:avLst>
              <a:gd name="adj1" fmla="val 5427"/>
              <a:gd name="adj2" fmla="val 291844"/>
            </a:avLst>
          </a:prstGeom>
          <a:gradFill>
            <a:gsLst>
              <a:gs pos="0">
                <a:schemeClr val="accent2">
                  <a:lumMod val="60000"/>
                  <a:lumOff val="40000"/>
                </a:schemeClr>
              </a:gs>
              <a:gs pos="74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Represents an Existential Threat to Humanity.</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Speech Bubble: Rectangle 43">
            <a:extLst>
              <a:ext uri="{FF2B5EF4-FFF2-40B4-BE49-F238E27FC236}">
                <a16:creationId xmlns:a16="http://schemas.microsoft.com/office/drawing/2014/main" id="{1F1AD09B-D552-021E-78C2-1330EE9B7380}"/>
              </a:ext>
            </a:extLst>
          </p:cNvPr>
          <p:cNvSpPr/>
          <p:nvPr/>
        </p:nvSpPr>
        <p:spPr>
          <a:xfrm>
            <a:off x="8343754" y="1467804"/>
            <a:ext cx="1804989" cy="2016523"/>
          </a:xfrm>
          <a:prstGeom prst="wedgeRectCallout">
            <a:avLst>
              <a:gd name="adj1" fmla="val 14823"/>
              <a:gd name="adj2" fmla="val 80685"/>
            </a:avLst>
          </a:prstGeom>
          <a:gradFill>
            <a:gsLst>
              <a:gs pos="0">
                <a:schemeClr val="accent2">
                  <a:lumMod val="60000"/>
                  <a:lumOff val="40000"/>
                </a:schemeClr>
              </a:gs>
              <a:gs pos="74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is the Most Consequential and Dangerous Force of Change in Society.</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Speech Bubble: Rectangle 44">
            <a:extLst>
              <a:ext uri="{FF2B5EF4-FFF2-40B4-BE49-F238E27FC236}">
                <a16:creationId xmlns:a16="http://schemas.microsoft.com/office/drawing/2014/main" id="{7FF398D9-6F08-A7E9-2E87-EE78155A3FC3}"/>
              </a:ext>
            </a:extLst>
          </p:cNvPr>
          <p:cNvSpPr/>
          <p:nvPr/>
        </p:nvSpPr>
        <p:spPr>
          <a:xfrm>
            <a:off x="4941156" y="1157863"/>
            <a:ext cx="1881580" cy="2124957"/>
          </a:xfrm>
          <a:prstGeom prst="wedgeRectCallout">
            <a:avLst>
              <a:gd name="adj1" fmla="val 11492"/>
              <a:gd name="adj2" fmla="val 89017"/>
            </a:avLst>
          </a:prstGeom>
          <a:gradFill>
            <a:gsLst>
              <a:gs pos="0">
                <a:schemeClr val="accent2">
                  <a:lumMod val="60000"/>
                  <a:lumOff val="40000"/>
                </a:schemeClr>
              </a:gs>
              <a:gs pos="74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 Represents a Significant Technological Change but We Will Adapt.  We Always Have.</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black background with white letters&#10;&#10;Description automatically generated">
            <a:extLst>
              <a:ext uri="{FF2B5EF4-FFF2-40B4-BE49-F238E27FC236}">
                <a16:creationId xmlns:a16="http://schemas.microsoft.com/office/drawing/2014/main" id="{9362C9C1-D46A-D5F8-8C91-0C283A2D3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75643B0B-9869-06C9-6741-6E778F97A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3869728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diary on a desk&#10;&#10;Description automatically generated">
            <a:extLst>
              <a:ext uri="{FF2B5EF4-FFF2-40B4-BE49-F238E27FC236}">
                <a16:creationId xmlns:a16="http://schemas.microsoft.com/office/drawing/2014/main" id="{D71F3E1D-E23C-8134-4728-522595528B1C}"/>
              </a:ext>
            </a:extLst>
          </p:cNvPr>
          <p:cNvPicPr>
            <a:picLocks noChangeAspect="1"/>
          </p:cNvPicPr>
          <p:nvPr/>
        </p:nvPicPr>
        <p:blipFill rotWithShape="1">
          <a:blip r:embed="rId2">
            <a:extLst>
              <a:ext uri="{28A0092B-C50C-407E-A947-70E740481C1C}">
                <a14:useLocalDpi xmlns:a14="http://schemas.microsoft.com/office/drawing/2010/main" val="0"/>
              </a:ext>
            </a:extLst>
          </a:blip>
          <a:srcRect t="17124" b="2663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9DC0E2EB-7EB4-605C-6D2D-9338C2525108}"/>
              </a:ext>
            </a:extLst>
          </p:cNvPr>
          <p:cNvSpPr/>
          <p:nvPr/>
        </p:nvSpPr>
        <p:spPr>
          <a:xfrm>
            <a:off x="311888" y="196048"/>
            <a:ext cx="6088912" cy="1275907"/>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902C95-1047-BCB6-3AA9-3A5C8B4EFF36}"/>
              </a:ext>
            </a:extLst>
          </p:cNvPr>
          <p:cNvSpPr txBox="1"/>
          <p:nvPr/>
        </p:nvSpPr>
        <p:spPr>
          <a:xfrm>
            <a:off x="639433" y="389970"/>
            <a:ext cx="5601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It’s About The Data Set</a:t>
            </a:r>
            <a:endParaRPr kumimoji="0" lang="en-CA" sz="44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F18AA485-94F8-8513-B277-39D66CA4066D}"/>
              </a:ext>
            </a:extLst>
          </p:cNvPr>
          <p:cNvSpPr/>
          <p:nvPr/>
        </p:nvSpPr>
        <p:spPr>
          <a:xfrm>
            <a:off x="-115298" y="3028508"/>
            <a:ext cx="4089797" cy="253763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1081DB-1D74-C16C-8B1D-5EFF8060B4E0}"/>
              </a:ext>
            </a:extLst>
          </p:cNvPr>
          <p:cNvSpPr txBox="1"/>
          <p:nvPr/>
        </p:nvSpPr>
        <p:spPr>
          <a:xfrm>
            <a:off x="456907" y="3418476"/>
            <a:ext cx="360473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Google: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Search Intent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YouTube Behavior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Gmail</a:t>
            </a:r>
            <a:endParaRPr kumimoji="0" lang="en-CA"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8CF6AE6-96B7-5B21-9B98-87AF881BF295}"/>
              </a:ext>
            </a:extLst>
          </p:cNvPr>
          <p:cNvSpPr/>
          <p:nvPr/>
        </p:nvSpPr>
        <p:spPr>
          <a:xfrm>
            <a:off x="7703177" y="198476"/>
            <a:ext cx="4360647" cy="253763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E00C72D-2CFE-F563-9A29-EA0B1E92FD7D}"/>
              </a:ext>
            </a:extLst>
          </p:cNvPr>
          <p:cNvSpPr txBox="1"/>
          <p:nvPr/>
        </p:nvSpPr>
        <p:spPr>
          <a:xfrm>
            <a:off x="8275382" y="588444"/>
            <a:ext cx="360473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Twitter (Now X):</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Opinions,  Preferences, Information</a:t>
            </a:r>
            <a:endParaRPr kumimoji="0" lang="en-CA"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67066DE-97D7-9E64-1914-931C9EAEF637}"/>
              </a:ext>
            </a:extLst>
          </p:cNvPr>
          <p:cNvSpPr/>
          <p:nvPr/>
        </p:nvSpPr>
        <p:spPr>
          <a:xfrm>
            <a:off x="7701653" y="2404326"/>
            <a:ext cx="4360647" cy="253763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3AC5A1-C77A-9CA8-62D0-B3A58C936454}"/>
              </a:ext>
            </a:extLst>
          </p:cNvPr>
          <p:cNvSpPr txBox="1"/>
          <p:nvPr/>
        </p:nvSpPr>
        <p:spPr>
          <a:xfrm>
            <a:off x="8273858" y="2794294"/>
            <a:ext cx="36047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Tesla: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Real World Environmental Data</a:t>
            </a:r>
            <a:endParaRPr kumimoji="0" lang="en-CA"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EC12FAF-8984-E6C4-7C9B-9C8156ED0B00}"/>
              </a:ext>
            </a:extLst>
          </p:cNvPr>
          <p:cNvSpPr/>
          <p:nvPr/>
        </p:nvSpPr>
        <p:spPr>
          <a:xfrm>
            <a:off x="7584831" y="4486257"/>
            <a:ext cx="4360647" cy="2537636"/>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53776D5-8A04-BB30-EE10-91161E87036A}"/>
              </a:ext>
            </a:extLst>
          </p:cNvPr>
          <p:cNvSpPr txBox="1"/>
          <p:nvPr/>
        </p:nvSpPr>
        <p:spPr>
          <a:xfrm>
            <a:off x="8157036" y="4876225"/>
            <a:ext cx="360473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Meta (Facebook):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Real People Preference and Behavioral Data</a:t>
            </a:r>
            <a:endParaRPr kumimoji="0" lang="en-CA"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867BEC52-8434-8060-A7FD-CF933308969D}"/>
              </a:ext>
            </a:extLst>
          </p:cNvPr>
          <p:cNvSpPr/>
          <p:nvPr/>
        </p:nvSpPr>
        <p:spPr>
          <a:xfrm>
            <a:off x="3510286" y="4434041"/>
            <a:ext cx="4360647" cy="1928247"/>
          </a:xfrm>
          <a:prstGeom prst="roundRect">
            <a:avLst/>
          </a:prstGeom>
          <a:solidFill>
            <a:schemeClr val="tx1">
              <a:alpha val="88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1CD3109-3770-88B1-9F0F-5B0ECC1E2D6B}"/>
              </a:ext>
            </a:extLst>
          </p:cNvPr>
          <p:cNvSpPr txBox="1"/>
          <p:nvPr/>
        </p:nvSpPr>
        <p:spPr>
          <a:xfrm>
            <a:off x="4082491" y="4824009"/>
            <a:ext cx="36047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Amazon: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rPr>
              <a:t>Purchasing Behavior</a:t>
            </a:r>
            <a:endParaRPr kumimoji="0" lang="en-CA" sz="2800" b="0" i="0" u="none" strike="noStrike" kern="1200" cap="none" spc="0" normalizeH="0" baseline="0" noProof="0" dirty="0">
              <a:ln>
                <a:noFill/>
              </a:ln>
              <a:solidFill>
                <a:prstClr val="white"/>
              </a:solidFill>
              <a:effectLst>
                <a:glow>
                  <a:prstClr val="black"/>
                </a:glow>
              </a:effectLst>
              <a:uLnTx/>
              <a:uFillTx/>
              <a:latin typeface="Calibri" panose="020F0502020204030204"/>
              <a:ea typeface="+mn-ea"/>
              <a:cs typeface="+mn-cs"/>
            </a:endParaRPr>
          </a:p>
        </p:txBody>
      </p:sp>
    </p:spTree>
    <p:extLst>
      <p:ext uri="{BB962C8B-B14F-4D97-AF65-F5344CB8AC3E}">
        <p14:creationId xmlns:p14="http://schemas.microsoft.com/office/powerpoint/2010/main" val="4146216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7A8DB3-C085-EA14-4DEA-936E75E0B491}"/>
              </a:ext>
            </a:extLst>
          </p:cNvPr>
          <p:cNvSpPr>
            <a:spLocks noGrp="1"/>
          </p:cNvSpPr>
          <p:nvPr>
            <p:ph type="title"/>
          </p:nvPr>
        </p:nvSpPr>
        <p:spPr>
          <a:xfrm>
            <a:off x="1901162" y="3050434"/>
            <a:ext cx="3722933" cy="757130"/>
          </a:xfrm>
          <a:ln w="25400" cap="sq">
            <a:solidFill>
              <a:srgbClr val="FFFFFF"/>
            </a:solidFill>
            <a:miter lim="800000"/>
          </a:ln>
        </p:spPr>
        <p:txBody>
          <a:bodyPr vert="horz" wrap="square" lIns="91440" tIns="45720" rIns="91440" bIns="45720" rtlCol="0" anchor="ctr">
            <a:normAutofit/>
          </a:bodyPr>
          <a:lstStyle/>
          <a:p>
            <a:pPr algn="ctr"/>
            <a:r>
              <a:rPr lang="en-US" sz="2400" kern="1200" dirty="0">
                <a:solidFill>
                  <a:srgbClr val="FFFFFF"/>
                </a:solidFill>
                <a:latin typeface="+mj-lt"/>
                <a:ea typeface="+mj-ea"/>
                <a:cs typeface="+mj-cs"/>
              </a:rPr>
              <a:t>Applications of AI in Our Industry – Jobs Affected</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72AAEC2-BB7D-05E3-5903-5541BA136102}"/>
              </a:ext>
            </a:extLst>
          </p:cNvPr>
          <p:cNvSpPr>
            <a:spLocks noGrp="1"/>
          </p:cNvSpPr>
          <p:nvPr>
            <p:ph idx="1"/>
          </p:nvPr>
        </p:nvSpPr>
        <p:spPr>
          <a:xfrm>
            <a:off x="6144214" y="166636"/>
            <a:ext cx="2933111" cy="5767595"/>
          </a:xfrm>
        </p:spPr>
        <p:txBody>
          <a:bodyPr vert="horz" lIns="91440" tIns="45720" rIns="91440" bIns="45720" rtlCol="0">
            <a:normAutofit fontScale="92500" lnSpcReduction="20000"/>
          </a:bodyPr>
          <a:lstStyle/>
          <a:p>
            <a:r>
              <a:rPr lang="en-US" sz="2000" dirty="0"/>
              <a:t>Camera Operators</a:t>
            </a:r>
          </a:p>
          <a:p>
            <a:r>
              <a:rPr lang="en-US" sz="2000" dirty="0"/>
              <a:t>Editing</a:t>
            </a:r>
          </a:p>
          <a:p>
            <a:r>
              <a:rPr lang="en-US" sz="2000" dirty="0"/>
              <a:t>Graphics Design</a:t>
            </a:r>
          </a:p>
          <a:p>
            <a:r>
              <a:rPr lang="en-US" sz="2000" dirty="0"/>
              <a:t>Graphics Generation</a:t>
            </a:r>
          </a:p>
          <a:p>
            <a:r>
              <a:rPr lang="en-US" sz="2000" dirty="0"/>
              <a:t>Writing</a:t>
            </a:r>
          </a:p>
          <a:p>
            <a:r>
              <a:rPr lang="en-US" sz="2000" dirty="0"/>
              <a:t>News (Personalized)</a:t>
            </a:r>
          </a:p>
          <a:p>
            <a:r>
              <a:rPr lang="en-US" sz="2000" dirty="0"/>
              <a:t>Music Composition</a:t>
            </a:r>
          </a:p>
          <a:p>
            <a:r>
              <a:rPr lang="en-US" sz="2000" dirty="0"/>
              <a:t>Dynamic Ad Insertion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Metadata Creation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Speech to Text – Captioning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Dubbing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Content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Dialogue Replacement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Colourists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Sports Commentary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Engineers</a:t>
            </a:r>
          </a:p>
          <a:p>
            <a:endParaRPr lang="en-US" sz="2000" dirty="0"/>
          </a:p>
        </p:txBody>
      </p:sp>
      <p:sp>
        <p:nvSpPr>
          <p:cNvPr id="8" name="Content Placeholder 2">
            <a:extLst>
              <a:ext uri="{FF2B5EF4-FFF2-40B4-BE49-F238E27FC236}">
                <a16:creationId xmlns:a16="http://schemas.microsoft.com/office/drawing/2014/main" id="{698A6300-A367-279B-538C-827723B50102}"/>
              </a:ext>
            </a:extLst>
          </p:cNvPr>
          <p:cNvSpPr txBox="1">
            <a:spLocks/>
          </p:cNvSpPr>
          <p:nvPr/>
        </p:nvSpPr>
        <p:spPr>
          <a:xfrm>
            <a:off x="9077325" y="169211"/>
            <a:ext cx="2933111" cy="5767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Traffic/Scheduling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Content Preparation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Audio Mixing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Voice Over Artists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News Presenters</a:t>
            </a:r>
          </a:p>
        </p:txBody>
      </p:sp>
      <p:pic>
        <p:nvPicPr>
          <p:cNvPr id="6" name="Picture 5" descr="Blue letters on a black background&#10;&#10;Description automatically generated">
            <a:extLst>
              <a:ext uri="{FF2B5EF4-FFF2-40B4-BE49-F238E27FC236}">
                <a16:creationId xmlns:a16="http://schemas.microsoft.com/office/drawing/2014/main" id="{3B5E2595-478F-A34F-F74A-CAD08C493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25FD2008-5E9C-BF79-F750-98AAE90D2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792845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B4D4-DE5E-23EF-AD44-355694F27ECA}"/>
              </a:ext>
            </a:extLst>
          </p:cNvPr>
          <p:cNvSpPr>
            <a:spLocks noGrp="1"/>
          </p:cNvSpPr>
          <p:nvPr>
            <p:ph type="title"/>
          </p:nvPr>
        </p:nvSpPr>
        <p:spPr/>
        <p:txBody>
          <a:bodyPr/>
          <a:lstStyle/>
          <a:p>
            <a:r>
              <a:rPr lang="en-US" dirty="0"/>
              <a:t>Discussion Points</a:t>
            </a:r>
            <a:endParaRPr lang="en-CA" dirty="0"/>
          </a:p>
        </p:txBody>
      </p:sp>
      <p:sp>
        <p:nvSpPr>
          <p:cNvPr id="3" name="Content Placeholder 2">
            <a:extLst>
              <a:ext uri="{FF2B5EF4-FFF2-40B4-BE49-F238E27FC236}">
                <a16:creationId xmlns:a16="http://schemas.microsoft.com/office/drawing/2014/main" id="{1326D74B-CA4E-91FA-0AB2-C6F99AC2B7F3}"/>
              </a:ext>
            </a:extLst>
          </p:cNvPr>
          <p:cNvSpPr>
            <a:spLocks noGrp="1"/>
          </p:cNvSpPr>
          <p:nvPr>
            <p:ph idx="1"/>
          </p:nvPr>
        </p:nvSpPr>
        <p:spPr/>
        <p:txBody>
          <a:bodyPr/>
          <a:lstStyle/>
          <a:p>
            <a:r>
              <a:rPr lang="en-US" dirty="0"/>
              <a:t>What happens if AI companies start outcompeting companies that use humans?  </a:t>
            </a:r>
          </a:p>
          <a:p>
            <a:r>
              <a:rPr lang="en-US" dirty="0"/>
              <a:t>AI will start doing the AI research.  Testing it’s code and rewriting.</a:t>
            </a:r>
          </a:p>
          <a:p>
            <a:r>
              <a:rPr lang="en-US" dirty="0"/>
              <a:t>RLHF – AI will be capable of providing its own feedback</a:t>
            </a:r>
          </a:p>
          <a:p>
            <a:r>
              <a:rPr lang="en-US" dirty="0"/>
              <a:t>It’s difficult for us to comprehend all the implications.  The limits of our world </a:t>
            </a:r>
            <a:r>
              <a:rPr lang="en-US"/>
              <a:t>are changing.</a:t>
            </a:r>
            <a:endParaRPr lang="en-CA" dirty="0"/>
          </a:p>
        </p:txBody>
      </p:sp>
    </p:spTree>
    <p:extLst>
      <p:ext uri="{BB962C8B-B14F-4D97-AF65-F5344CB8AC3E}">
        <p14:creationId xmlns:p14="http://schemas.microsoft.com/office/powerpoint/2010/main" val="1146069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up of a hands folded together&#10;&#10;Description automatically generated">
            <a:extLst>
              <a:ext uri="{FF2B5EF4-FFF2-40B4-BE49-F238E27FC236}">
                <a16:creationId xmlns:a16="http://schemas.microsoft.com/office/drawing/2014/main" id="{1EBE9425-5D47-F30D-6EE6-2205612D9D32}"/>
              </a:ext>
            </a:extLst>
          </p:cNvPr>
          <p:cNvPicPr>
            <a:picLocks noChangeAspect="1"/>
          </p:cNvPicPr>
          <p:nvPr/>
        </p:nvPicPr>
        <p:blipFill rotWithShape="1">
          <a:blip r:embed="rId2">
            <a:extLst>
              <a:ext uri="{28A0092B-C50C-407E-A947-70E740481C1C}">
                <a14:useLocalDpi xmlns:a14="http://schemas.microsoft.com/office/drawing/2010/main" val="0"/>
              </a:ext>
            </a:extLst>
          </a:blip>
          <a:srcRect t="7601" r="-1" b="37308"/>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4" name="TextBox 3">
            <a:extLst>
              <a:ext uri="{FF2B5EF4-FFF2-40B4-BE49-F238E27FC236}">
                <a16:creationId xmlns:a16="http://schemas.microsoft.com/office/drawing/2014/main" id="{D6C6BA7A-C745-DEC6-136C-EF4046038914}"/>
              </a:ext>
            </a:extLst>
          </p:cNvPr>
          <p:cNvSpPr txBox="1"/>
          <p:nvPr/>
        </p:nvSpPr>
        <p:spPr>
          <a:xfrm>
            <a:off x="342900" y="823913"/>
            <a:ext cx="3128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Thank You</a:t>
            </a:r>
            <a:endParaRPr kumimoji="0" lang="en-CA"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8B0B68A-0D9F-DD33-05CC-1CD176365284}"/>
              </a:ext>
            </a:extLst>
          </p:cNvPr>
          <p:cNvSpPr txBox="1"/>
          <p:nvPr/>
        </p:nvSpPr>
        <p:spPr>
          <a:xfrm>
            <a:off x="721517" y="3599131"/>
            <a:ext cx="312896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Roy Folkman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(Human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CineSys.io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roy.folkman@cinesys.io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Calibri" panose="020F0502020204030204"/>
                <a:ea typeface="+mn-ea"/>
                <a:cs typeface="+mn-cs"/>
              </a:rPr>
              <a:t>519-835-8828</a:t>
            </a:r>
          </a:p>
        </p:txBody>
      </p:sp>
      <p:pic>
        <p:nvPicPr>
          <p:cNvPr id="7" name="Picture 6" descr="A black background with white letters&#10;&#10;Description automatically generated">
            <a:extLst>
              <a:ext uri="{FF2B5EF4-FFF2-40B4-BE49-F238E27FC236}">
                <a16:creationId xmlns:a16="http://schemas.microsoft.com/office/drawing/2014/main" id="{36972935-C58C-C230-01AC-C5899AFC2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6E331AB3-630F-D73D-0351-98A3263D4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182435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4235-9770-E093-E91E-04FCA9501A6A}"/>
              </a:ext>
            </a:extLst>
          </p:cNvPr>
          <p:cNvSpPr>
            <a:spLocks noGrp="1"/>
          </p:cNvSpPr>
          <p:nvPr>
            <p:ph type="title"/>
          </p:nvPr>
        </p:nvSpPr>
        <p:spPr>
          <a:xfrm>
            <a:off x="838200" y="36512"/>
            <a:ext cx="10515600" cy="644525"/>
          </a:xfrm>
        </p:spPr>
        <p:txBody>
          <a:bodyPr>
            <a:normAutofit fontScale="90000"/>
          </a:bodyPr>
          <a:lstStyle/>
          <a:p>
            <a:r>
              <a:rPr lang="en-US" dirty="0"/>
              <a:t>Glossary</a:t>
            </a:r>
            <a:endParaRPr lang="en-CA" dirty="0"/>
          </a:p>
        </p:txBody>
      </p:sp>
      <p:sp>
        <p:nvSpPr>
          <p:cNvPr id="3" name="Content Placeholder 2">
            <a:extLst>
              <a:ext uri="{FF2B5EF4-FFF2-40B4-BE49-F238E27FC236}">
                <a16:creationId xmlns:a16="http://schemas.microsoft.com/office/drawing/2014/main" id="{C0025FA9-5095-8F7D-4AD6-A0997FB29419}"/>
              </a:ext>
            </a:extLst>
          </p:cNvPr>
          <p:cNvSpPr>
            <a:spLocks noGrp="1"/>
          </p:cNvSpPr>
          <p:nvPr>
            <p:ph idx="1"/>
          </p:nvPr>
        </p:nvSpPr>
        <p:spPr>
          <a:xfrm>
            <a:off x="838200" y="681037"/>
            <a:ext cx="10515600" cy="5495926"/>
          </a:xfrm>
        </p:spPr>
        <p:txBody>
          <a:bodyPr/>
          <a:lstStyle/>
          <a:p>
            <a:r>
              <a:rPr lang="en-US" dirty="0"/>
              <a:t>Generative AI</a:t>
            </a:r>
          </a:p>
          <a:p>
            <a:r>
              <a:rPr lang="en-US" dirty="0"/>
              <a:t>Large Language Models</a:t>
            </a:r>
          </a:p>
          <a:p>
            <a:r>
              <a:rPr lang="en-US" dirty="0"/>
              <a:t>Neural Networks</a:t>
            </a:r>
          </a:p>
          <a:p>
            <a:r>
              <a:rPr lang="en-US" dirty="0"/>
              <a:t>Mechanistic Interpretability</a:t>
            </a:r>
          </a:p>
          <a:p>
            <a:r>
              <a:rPr lang="en-US" dirty="0"/>
              <a:t>Prompt Engineer</a:t>
            </a:r>
          </a:p>
          <a:p>
            <a:r>
              <a:rPr lang="en-US" dirty="0"/>
              <a:t>Singularity</a:t>
            </a:r>
          </a:p>
          <a:p>
            <a:r>
              <a:rPr lang="en-US" dirty="0"/>
              <a:t>Effective Altruism</a:t>
            </a:r>
          </a:p>
          <a:p>
            <a:r>
              <a:rPr lang="en-US" dirty="0"/>
              <a:t>Transformer.  The T in GPT.  Everything is language.</a:t>
            </a:r>
          </a:p>
          <a:p>
            <a:r>
              <a:rPr lang="en-US" dirty="0"/>
              <a:t>Multi-Modal</a:t>
            </a:r>
          </a:p>
          <a:p>
            <a:r>
              <a:rPr lang="en-US" dirty="0"/>
              <a:t>AI Alignment</a:t>
            </a:r>
          </a:p>
          <a:p>
            <a:endParaRPr lang="en-US" dirty="0"/>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2838124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8FC7B-5F32-47AE-3E1D-1DA896A1D02D}"/>
              </a:ext>
            </a:extLst>
          </p:cNvPr>
          <p:cNvSpPr>
            <a:spLocks noGrp="1"/>
          </p:cNvSpPr>
          <p:nvPr>
            <p:ph type="title"/>
          </p:nvPr>
        </p:nvSpPr>
        <p:spPr/>
        <p:txBody>
          <a:bodyPr/>
          <a:lstStyle/>
          <a:p>
            <a:r>
              <a:rPr lang="en-US" dirty="0"/>
              <a:t>The Positive Story</a:t>
            </a:r>
            <a:endParaRPr lang="en-CA" dirty="0"/>
          </a:p>
        </p:txBody>
      </p:sp>
      <p:sp>
        <p:nvSpPr>
          <p:cNvPr id="3" name="Content Placeholder 2">
            <a:extLst>
              <a:ext uri="{FF2B5EF4-FFF2-40B4-BE49-F238E27FC236}">
                <a16:creationId xmlns:a16="http://schemas.microsoft.com/office/drawing/2014/main" id="{DC6D8527-09D0-B13F-ACFA-22819E250F03}"/>
              </a:ext>
            </a:extLst>
          </p:cNvPr>
          <p:cNvSpPr>
            <a:spLocks noGrp="1"/>
          </p:cNvSpPr>
          <p:nvPr>
            <p:ph idx="1"/>
          </p:nvPr>
        </p:nvSpPr>
        <p:spPr/>
        <p:txBody>
          <a:bodyPr/>
          <a:lstStyle/>
          <a:p>
            <a:r>
              <a:rPr lang="en-US" dirty="0"/>
              <a:t>3 Day work week</a:t>
            </a:r>
          </a:p>
          <a:p>
            <a:r>
              <a:rPr lang="en-US" dirty="0"/>
              <a:t>Make us better humans</a:t>
            </a:r>
          </a:p>
          <a:p>
            <a:r>
              <a:rPr lang="en-US" dirty="0"/>
              <a:t>Explosion of Creativity and content</a:t>
            </a:r>
          </a:p>
          <a:p>
            <a:r>
              <a:rPr lang="en-US" dirty="0"/>
              <a:t>Lowered barrier of entry for media content creation and distribution</a:t>
            </a:r>
          </a:p>
          <a:p>
            <a:r>
              <a:rPr lang="en-US" dirty="0"/>
              <a:t>Health Care and Medical Science</a:t>
            </a:r>
          </a:p>
          <a:p>
            <a:r>
              <a:rPr lang="en-US" dirty="0"/>
              <a:t>Make us value human craft and human creativity more</a:t>
            </a:r>
          </a:p>
          <a:p>
            <a:endParaRPr lang="en-US" dirty="0"/>
          </a:p>
          <a:p>
            <a:endParaRPr lang="en-US" dirty="0"/>
          </a:p>
          <a:p>
            <a:endParaRPr lang="en-CA" dirty="0"/>
          </a:p>
        </p:txBody>
      </p:sp>
    </p:spTree>
    <p:extLst>
      <p:ext uri="{BB962C8B-B14F-4D97-AF65-F5344CB8AC3E}">
        <p14:creationId xmlns:p14="http://schemas.microsoft.com/office/powerpoint/2010/main" val="361996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F17BB-920C-47CC-6542-731785AEC195}"/>
              </a:ext>
            </a:extLst>
          </p:cNvPr>
          <p:cNvSpPr txBox="1"/>
          <p:nvPr/>
        </p:nvSpPr>
        <p:spPr>
          <a:xfrm>
            <a:off x="1554480" y="1148963"/>
            <a:ext cx="9096292" cy="3046988"/>
          </a:xfrm>
          <a:prstGeom prst="rect">
            <a:avLst/>
          </a:prstGeom>
          <a:noFill/>
        </p:spPr>
        <p:txBody>
          <a:bodyPr wrap="square" rtlCol="0">
            <a:spAutoFit/>
          </a:bodyPr>
          <a:lstStyle/>
          <a:p>
            <a:r>
              <a:rPr lang="en-CA" sz="3200" dirty="0">
                <a:solidFill>
                  <a:srgbClr val="202122"/>
                </a:solidFill>
                <a:effectLst/>
                <a:ea typeface="Times New Roman" panose="02020603050405020304" pitchFamily="18" charset="0"/>
              </a:rPr>
              <a:t>The upshot is simply a question of time, but that the time will come when the machines will hold the real supremacy over the world and its inhabitants is what no person of a truly philosophic mind can for a moment question.</a:t>
            </a:r>
          </a:p>
          <a:p>
            <a:r>
              <a:rPr lang="en-CA" sz="3200" dirty="0">
                <a:solidFill>
                  <a:srgbClr val="202122"/>
                </a:solidFill>
                <a:ea typeface="Times New Roman" panose="02020603050405020304" pitchFamily="18" charset="0"/>
              </a:rPr>
              <a:t>					- Samuel Butler</a:t>
            </a:r>
            <a:endParaRPr lang="en-CA" sz="3200" dirty="0">
              <a:effectLst/>
              <a:ea typeface="Times New Roman" panose="02020603050405020304" pitchFamily="18" charset="0"/>
            </a:endParaRPr>
          </a:p>
        </p:txBody>
      </p:sp>
      <p:sp>
        <p:nvSpPr>
          <p:cNvPr id="3" name="TextBox 2">
            <a:extLst>
              <a:ext uri="{FF2B5EF4-FFF2-40B4-BE49-F238E27FC236}">
                <a16:creationId xmlns:a16="http://schemas.microsoft.com/office/drawing/2014/main" id="{5DF2CCCC-06F6-AAB7-2F0C-A5CFD4F5B0B3}"/>
              </a:ext>
            </a:extLst>
          </p:cNvPr>
          <p:cNvSpPr txBox="1"/>
          <p:nvPr/>
        </p:nvSpPr>
        <p:spPr>
          <a:xfrm>
            <a:off x="6412727" y="4195951"/>
            <a:ext cx="4667416" cy="830997"/>
          </a:xfrm>
          <a:prstGeom prst="rect">
            <a:avLst/>
          </a:prstGeom>
          <a:noFill/>
        </p:spPr>
        <p:txBody>
          <a:bodyPr wrap="square" rtlCol="0">
            <a:spAutoFit/>
          </a:bodyPr>
          <a:lstStyle/>
          <a:p>
            <a:r>
              <a:rPr lang="en-US" sz="4800" dirty="0"/>
              <a:t>1863</a:t>
            </a:r>
            <a:endParaRPr lang="en-CA" sz="4800" dirty="0"/>
          </a:p>
        </p:txBody>
      </p:sp>
      <p:pic>
        <p:nvPicPr>
          <p:cNvPr id="5" name="Picture 4" descr="Blue letters on a black background&#10;&#10;Description automatically generated">
            <a:extLst>
              <a:ext uri="{FF2B5EF4-FFF2-40B4-BE49-F238E27FC236}">
                <a16:creationId xmlns:a16="http://schemas.microsoft.com/office/drawing/2014/main" id="{539940A6-5888-7149-0EF8-DCB9F7ACD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5906" y="6286939"/>
            <a:ext cx="2645210" cy="537440"/>
          </a:xfrm>
          <a:prstGeom prst="rect">
            <a:avLst/>
          </a:prstGeom>
        </p:spPr>
      </p:pic>
      <p:sp>
        <p:nvSpPr>
          <p:cNvPr id="6" name="Rectangle: Rounded Corners 5">
            <a:extLst>
              <a:ext uri="{FF2B5EF4-FFF2-40B4-BE49-F238E27FC236}">
                <a16:creationId xmlns:a16="http://schemas.microsoft.com/office/drawing/2014/main" id="{478310E1-F28A-D1DA-69DC-681A0475486F}"/>
              </a:ext>
            </a:extLst>
          </p:cNvPr>
          <p:cNvSpPr/>
          <p:nvPr/>
        </p:nvSpPr>
        <p:spPr>
          <a:xfrm>
            <a:off x="0" y="6280919"/>
            <a:ext cx="1871663" cy="551724"/>
          </a:xfrm>
          <a:prstGeom prst="roundRect">
            <a:avLst/>
          </a:prstGeom>
          <a:gradFill flip="none" rotWithShape="1">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white text on a black background&#10;&#10;Description automatically generated">
            <a:extLst>
              <a:ext uri="{FF2B5EF4-FFF2-40B4-BE49-F238E27FC236}">
                <a16:creationId xmlns:a16="http://schemas.microsoft.com/office/drawing/2014/main" id="{CA32AEBE-912D-63E8-C1FD-0A9090E7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7880"/>
            <a:ext cx="1830358" cy="610119"/>
          </a:xfrm>
          <a:prstGeom prst="rect">
            <a:avLst/>
          </a:prstGeom>
        </p:spPr>
      </p:pic>
    </p:spTree>
    <p:extLst>
      <p:ext uri="{BB962C8B-B14F-4D97-AF65-F5344CB8AC3E}">
        <p14:creationId xmlns:p14="http://schemas.microsoft.com/office/powerpoint/2010/main" val="20616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playing a guitar on a stage&#10;&#10;Description automatically generated">
            <a:extLst>
              <a:ext uri="{FF2B5EF4-FFF2-40B4-BE49-F238E27FC236}">
                <a16:creationId xmlns:a16="http://schemas.microsoft.com/office/drawing/2014/main" id="{753C16A7-90D4-A713-6157-F90FD0AC5C73}"/>
              </a:ext>
            </a:extLst>
          </p:cNvPr>
          <p:cNvPicPr>
            <a:picLocks noChangeAspect="1"/>
          </p:cNvPicPr>
          <p:nvPr/>
        </p:nvPicPr>
        <p:blipFill rotWithShape="1">
          <a:blip r:embed="rId2">
            <a:extLst>
              <a:ext uri="{28A0092B-C50C-407E-A947-70E740481C1C}">
                <a14:useLocalDpi xmlns:a14="http://schemas.microsoft.com/office/drawing/2010/main" val="0"/>
              </a:ext>
            </a:extLst>
          </a:blip>
          <a:srcRect t="12239" r="2" b="5230"/>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1BCE806F-8844-71FF-EF65-3604E905243E}"/>
              </a:ext>
            </a:extLst>
          </p:cNvPr>
          <p:cNvSpPr txBox="1"/>
          <p:nvPr/>
        </p:nvSpPr>
        <p:spPr>
          <a:xfrm>
            <a:off x="584764" y="962146"/>
            <a:ext cx="3209925" cy="4524315"/>
          </a:xfrm>
          <a:prstGeom prst="rect">
            <a:avLst/>
          </a:prstGeom>
          <a:noFill/>
        </p:spPr>
        <p:txBody>
          <a:bodyPr wrap="square" rtlCol="0">
            <a:spAutoFit/>
          </a:bodyPr>
          <a:lstStyle/>
          <a:p>
            <a:r>
              <a:rPr lang="en-US" sz="4800" dirty="0">
                <a:solidFill>
                  <a:schemeClr val="bg1"/>
                </a:solidFill>
              </a:rPr>
              <a:t>AI Worked for 80 Years to Become an Overnight Success</a:t>
            </a:r>
            <a:endParaRPr lang="en-CA" sz="4800" dirty="0">
              <a:solidFill>
                <a:schemeClr val="bg1"/>
              </a:solidFill>
            </a:endParaRPr>
          </a:p>
        </p:txBody>
      </p:sp>
      <p:pic>
        <p:nvPicPr>
          <p:cNvPr id="7" name="Picture 6" descr="A black background with white letters&#10;&#10;Description automatically generated">
            <a:extLst>
              <a:ext uri="{FF2B5EF4-FFF2-40B4-BE49-F238E27FC236}">
                <a16:creationId xmlns:a16="http://schemas.microsoft.com/office/drawing/2014/main" id="{A2124F96-02E4-FD67-A04C-B871A96A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0A04F682-4ADF-C1B5-5396-2C696F25D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Tree>
    <p:extLst>
      <p:ext uri="{BB962C8B-B14F-4D97-AF65-F5344CB8AC3E}">
        <p14:creationId xmlns:p14="http://schemas.microsoft.com/office/powerpoint/2010/main" val="296325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train on the tracks&#10;&#10;Description automatically generated">
            <a:extLst>
              <a:ext uri="{FF2B5EF4-FFF2-40B4-BE49-F238E27FC236}">
                <a16:creationId xmlns:a16="http://schemas.microsoft.com/office/drawing/2014/main" id="{ABB93CF6-1726-E607-C4E4-1BDAB1AEC479}"/>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t="7247" b="36262"/>
          <a:stretch/>
        </p:blipFill>
        <p:spPr>
          <a:xfrm>
            <a:off x="20" y="-7624"/>
            <a:ext cx="12191981" cy="6887365"/>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4C0E8426-E679-3E77-11FA-1AB2F1C5D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857" y="6262631"/>
            <a:ext cx="2642946" cy="536980"/>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BFF7C802-3014-3924-0223-00B864907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0462"/>
            <a:ext cx="1852613" cy="617538"/>
          </a:xfrm>
          <a:prstGeom prst="rect">
            <a:avLst/>
          </a:prstGeom>
        </p:spPr>
      </p:pic>
      <p:sp>
        <p:nvSpPr>
          <p:cNvPr id="14" name="Rectangle: Rounded Corners 13">
            <a:extLst>
              <a:ext uri="{FF2B5EF4-FFF2-40B4-BE49-F238E27FC236}">
                <a16:creationId xmlns:a16="http://schemas.microsoft.com/office/drawing/2014/main" id="{9F51B40E-9644-E708-AC74-34CEE2469D46}"/>
              </a:ext>
            </a:extLst>
          </p:cNvPr>
          <p:cNvSpPr/>
          <p:nvPr/>
        </p:nvSpPr>
        <p:spPr>
          <a:xfrm>
            <a:off x="7062787" y="304800"/>
            <a:ext cx="5129213" cy="1263176"/>
          </a:xfrm>
          <a:prstGeom prst="roundRect">
            <a:avLst/>
          </a:prstGeom>
          <a:solidFill>
            <a:schemeClr val="bg1">
              <a:alpha val="75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49FE0D72-7D93-AE3E-B342-4C93959A143C}"/>
              </a:ext>
            </a:extLst>
          </p:cNvPr>
          <p:cNvSpPr txBox="1"/>
          <p:nvPr/>
        </p:nvSpPr>
        <p:spPr>
          <a:xfrm>
            <a:off x="7348692" y="411731"/>
            <a:ext cx="4857750" cy="1015663"/>
          </a:xfrm>
          <a:prstGeom prst="rect">
            <a:avLst/>
          </a:prstGeom>
          <a:noFill/>
        </p:spPr>
        <p:txBody>
          <a:bodyPr wrap="square" rtlCol="0">
            <a:spAutoFit/>
          </a:bodyPr>
          <a:lstStyle/>
          <a:p>
            <a:r>
              <a:rPr lang="en-US" sz="6000" dirty="0">
                <a:effectLst>
                  <a:glow>
                    <a:schemeClr val="bg1">
                      <a:alpha val="40000"/>
                    </a:schemeClr>
                  </a:glow>
                </a:effectLst>
                <a:latin typeface="Calibri" panose="020F0502020204030204" pitchFamily="34" charset="0"/>
                <a:cs typeface="Calibri" panose="020F0502020204030204" pitchFamily="34" charset="0"/>
              </a:rPr>
              <a:t>AI Momentum</a:t>
            </a:r>
            <a:endParaRPr lang="en-CA" sz="6000" dirty="0">
              <a:effectLst>
                <a:glow>
                  <a:schemeClr val="bg1">
                    <a:alpha val="40000"/>
                  </a:schemeClr>
                </a:glow>
              </a:effectLst>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8F9E5AF2-9097-9964-2A1C-882E7B4B52D1}"/>
              </a:ext>
            </a:extLst>
          </p:cNvPr>
          <p:cNvSpPr/>
          <p:nvPr/>
        </p:nvSpPr>
        <p:spPr>
          <a:xfrm>
            <a:off x="7062786" y="1376916"/>
            <a:ext cx="5318827" cy="4312114"/>
          </a:xfrm>
          <a:prstGeom prst="roundRect">
            <a:avLst/>
          </a:prstGeom>
          <a:solidFill>
            <a:schemeClr val="bg1">
              <a:alpha val="51000"/>
            </a:schemeClr>
          </a:solidFill>
          <a:effectLst>
            <a:glow>
              <a:schemeClr val="accent1"/>
            </a:glow>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7AE7C878-00F6-F7D7-4557-72207FBC4A05}"/>
              </a:ext>
            </a:extLst>
          </p:cNvPr>
          <p:cNvSpPr txBox="1"/>
          <p:nvPr/>
        </p:nvSpPr>
        <p:spPr>
          <a:xfrm>
            <a:off x="7706750" y="2073363"/>
            <a:ext cx="4186238" cy="3600986"/>
          </a:xfrm>
          <a:prstGeom prst="rect">
            <a:avLst/>
          </a:prstGeom>
          <a:noFill/>
          <a:effectLst>
            <a:glow>
              <a:schemeClr val="accent1">
                <a:alpha val="40000"/>
              </a:schemeClr>
            </a:glow>
          </a:effectLst>
        </p:spPr>
        <p:txBody>
          <a:bodyPr wrap="square" rtlCol="0">
            <a:spAutoFit/>
          </a:bodyPr>
          <a:lstStyle/>
          <a:p>
            <a:pPr marL="285750" indent="-285750">
              <a:buFont typeface="Arial" panose="020B0604020202020204" pitchFamily="34" charset="0"/>
              <a:buChar char="•"/>
            </a:pPr>
            <a:r>
              <a:rPr lang="en-US" sz="3200" dirty="0">
                <a:effectLst>
                  <a:glow>
                    <a:schemeClr val="bg1">
                      <a:alpha val="40000"/>
                    </a:schemeClr>
                  </a:glow>
                </a:effectLst>
              </a:rPr>
              <a:t>$2.8 Trillion AI Market</a:t>
            </a:r>
          </a:p>
          <a:p>
            <a:pPr marL="285750" indent="-285750">
              <a:buFont typeface="Arial" panose="020B0604020202020204" pitchFamily="34" charset="0"/>
              <a:buChar char="•"/>
            </a:pPr>
            <a:r>
              <a:rPr lang="en-US" sz="3200" dirty="0">
                <a:effectLst>
                  <a:glow>
                    <a:schemeClr val="bg1">
                      <a:alpha val="40000"/>
                    </a:schemeClr>
                  </a:glow>
                </a:effectLst>
              </a:rPr>
              <a:t>AI Development Race Between US and China</a:t>
            </a:r>
          </a:p>
          <a:p>
            <a:pPr marL="285750" indent="-285750">
              <a:buFont typeface="Arial" panose="020B0604020202020204" pitchFamily="34" charset="0"/>
              <a:buChar char="•"/>
            </a:pPr>
            <a:r>
              <a:rPr lang="en-US" sz="3200" dirty="0">
                <a:effectLst>
                  <a:glow>
                    <a:schemeClr val="bg1">
                      <a:alpha val="40000"/>
                    </a:schemeClr>
                  </a:glow>
                </a:effectLst>
              </a:rPr>
              <a:t>Massive Consumer Adoption</a:t>
            </a:r>
            <a:endParaRPr lang="en-CA" sz="3200" dirty="0">
              <a:effectLst>
                <a:glow>
                  <a:schemeClr val="bg1">
                    <a:alpha val="40000"/>
                  </a:schemeClr>
                </a:glow>
              </a:effectLst>
            </a:endParaRPr>
          </a:p>
          <a:p>
            <a:endParaRPr lang="en-US" dirty="0"/>
          </a:p>
          <a:p>
            <a:endParaRPr lang="en-CA" dirty="0"/>
          </a:p>
        </p:txBody>
      </p:sp>
    </p:spTree>
    <p:extLst>
      <p:ext uri="{BB962C8B-B14F-4D97-AF65-F5344CB8AC3E}">
        <p14:creationId xmlns:p14="http://schemas.microsoft.com/office/powerpoint/2010/main" val="1994030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rgbClr val="06203A"/>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44582</TotalTime>
  <Words>1780</Words>
  <Application>Microsoft Office PowerPoint</Application>
  <PresentationFormat>Widescreen</PresentationFormat>
  <Paragraphs>328</Paragraphs>
  <Slides>66</Slides>
  <Notes>0</Notes>
  <HiddenSlides>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66</vt:i4>
      </vt:variant>
    </vt:vector>
  </HeadingPairs>
  <TitlesOfParts>
    <vt:vector size="73" baseType="lpstr">
      <vt:lpstr>Meiryo</vt:lpstr>
      <vt:lpstr>Arial</vt:lpstr>
      <vt:lpstr>Calibri</vt:lpstr>
      <vt:lpstr>Calibri Light</vt:lpstr>
      <vt:lpstr>nyt-imperial</vt:lpstr>
      <vt:lpstr>Office Theme</vt:lpstr>
      <vt:lpstr>1_Office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Dubbing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Editing</vt:lpstr>
      <vt:lpstr>PowerPoint Presentation</vt:lpstr>
      <vt:lpstr>Prediction With Some Consensus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of AI in Our Industry – Jobs Affected</vt:lpstr>
      <vt:lpstr>Discussion Points</vt:lpstr>
      <vt:lpstr>PowerPoint Presentation</vt:lpstr>
      <vt:lpstr>Glossary</vt:lpstr>
      <vt:lpstr>The Positive 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Folkman</dc:creator>
  <cp:lastModifiedBy>Roy Folkman</cp:lastModifiedBy>
  <cp:revision>14</cp:revision>
  <cp:lastPrinted>2023-11-26T19:17:44Z</cp:lastPrinted>
  <dcterms:created xsi:type="dcterms:W3CDTF">2023-05-06T12:39:06Z</dcterms:created>
  <dcterms:modified xsi:type="dcterms:W3CDTF">2023-11-29T18:14:49Z</dcterms:modified>
</cp:coreProperties>
</file>