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75" r:id="rId4"/>
    <p:sldId id="301" r:id="rId5"/>
    <p:sldId id="302" r:id="rId6"/>
    <p:sldId id="303" r:id="rId7"/>
    <p:sldId id="300" r:id="rId8"/>
    <p:sldId id="304" r:id="rId9"/>
    <p:sldId id="273" r:id="rId10"/>
    <p:sldId id="272" r:id="rId11"/>
    <p:sldId id="274" r:id="rId12"/>
    <p:sldId id="277" r:id="rId13"/>
    <p:sldId id="278" r:id="rId14"/>
    <p:sldId id="289" r:id="rId15"/>
    <p:sldId id="290" r:id="rId16"/>
    <p:sldId id="279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0" r:id="rId25"/>
    <p:sldId id="291" r:id="rId26"/>
    <p:sldId id="292" r:id="rId27"/>
    <p:sldId id="298" r:id="rId28"/>
    <p:sldId id="299" r:id="rId29"/>
    <p:sldId id="293" r:id="rId30"/>
    <p:sldId id="294" r:id="rId31"/>
    <p:sldId id="295" r:id="rId32"/>
    <p:sldId id="296" r:id="rId33"/>
    <p:sldId id="29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4B5B-BBF1-43B5-9AA1-0963DB64C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D3CA7-7AE2-4D7F-A6DB-BF252B624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644C6-1012-410D-A263-C59675EA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0D245-30D9-4D61-AE03-8C90D8B4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836C4-B6F5-4BD3-B097-E2D900B9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23D1-8FCE-49AA-8A99-35205D52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429EE8-C29B-4A8E-AED9-0508F834B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07384-7DEC-4252-AC5A-BDA847A7A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08C01-1447-40A7-9778-7E317573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6AF24-6CC8-4957-BF56-13E95EF3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7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D45C9-2032-42C5-8771-0E7CF5475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1A452-7E2E-4764-9F09-A5B58363B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5601D-9D76-40E0-BB07-77DFF3A6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F2A07-84FA-495C-B8A9-6917D528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E65B-4009-4458-B3A8-1E1C84A3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8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CF2F-A2D1-4DD4-B2CC-6429A81BC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DA98D-D4BA-4EBF-99CA-B4479506B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12007-857F-4582-8BB4-F05DEBCC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14B61-86FC-4A37-9CF2-28113D80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24FFD-00AE-4343-814F-AFF3FBFCA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4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2E6C7-148A-4929-AFAF-ED10EE99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FBB80-9FBD-4E25-A062-1A33BD730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E57E3-23D6-462A-83BA-24F55CE0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7B2AB-BA02-49A4-BA65-ECA5B5B3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24251-429B-441B-BEFD-32B5BD7A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8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A0BF0-EA94-4F20-B2DE-36243E4F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E695E-5123-43F0-B6CC-400E31C2B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176D1-6CD7-4721-9070-F5E055FDD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2523B-3168-4F00-8043-D4C034D2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65605-1979-4D5C-A6CD-2941997B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37507-61F3-41CD-B363-E962F0DF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6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14A9-92F4-490F-BC37-E195B44C9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C5521-0776-4235-9F22-597D85DC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0B46E-6ADF-48A2-A679-B84D8B610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415CE-433C-429B-B636-260E53A44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A1F9F0-28BB-4AB4-92B1-4D82D53ED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905AFD-8289-4C47-A388-4A5C53F7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8CEBD0-2650-4E03-9A4A-A9212E920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001EE-7F8B-40B2-937D-23F36361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4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FAE6-22F4-436E-92FA-21C27579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437F40-7F02-4FB7-A713-BD6A5A68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92434C-4C32-4908-95D9-DA4958A3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09FB08-9232-49BB-89BE-3BAE6F0D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5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1BEAB-6208-4641-834C-4E75E85B7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64780-F868-46D3-8D00-91194C5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94080-0A7C-45E1-8EA0-8238640D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9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38C8F-2226-4DF6-9730-4648E1B08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3B13E-E57B-4577-9401-12C74634C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D9AF7-C9B1-4661-B411-8C5CBEE00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F3522-C453-4B8F-9D7E-A9B1717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39EEE-792A-4C20-A05F-1D59B009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71068-17CB-45DB-9968-9F552A4E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8C4D-F05E-47D3-914D-F843B6280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0A299-DDDB-45A4-935F-6C6EE73E8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785BD-ECE9-431B-A40E-220643354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B416-BD39-4739-A20A-8E52EB6F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262AB-2C84-454E-9CD2-B5204717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EAB06-8F29-4020-9110-705ABD49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6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ED9515-48D0-4E50-8C1B-7BBFAFEAE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E7E10-6739-4AE1-90A3-67EF9D431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8E9C0-A857-4197-9B2E-9D03A8BB2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3C82E-5545-4441-B88E-B14851A7D1A4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CBE62-3AA7-4288-A373-2AEED39E1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DBA58-FD5C-400C-AEDE-457DCCBAF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3CA11-B41A-4FF5-A362-E07EA1F39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9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eline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7754DCE-11C0-4D73-A435-0E06B1FF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Reliable IP Audio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F1D1C5-ACC9-4745-AEF4-E767D39EE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4326903"/>
            <a:ext cx="9858376" cy="849396"/>
          </a:xfrm>
        </p:spPr>
        <p:txBody>
          <a:bodyPr>
            <a:normAutofit lnSpcReduction="10000"/>
          </a:bodyPr>
          <a:lstStyle/>
          <a:p>
            <a:pPr marL="457200" lvl="1" indent="0" algn="r">
              <a:buNone/>
            </a:pPr>
            <a:r>
              <a:rPr lang="en-US" sz="2800" dirty="0"/>
              <a:t>By: Jacob Daniluck</a:t>
            </a:r>
          </a:p>
          <a:p>
            <a:pPr marL="457200" lvl="1" indent="0" algn="r">
              <a:buNone/>
            </a:pPr>
            <a:r>
              <a:rPr lang="en-US" sz="2800" dirty="0"/>
              <a:t>Technical Sales Specialist, Americas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70D009-35FB-4A12-8EA0-326B88A02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3" y="1883102"/>
            <a:ext cx="3971696" cy="329319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D5E2CFE-EBAA-4DB3-B244-04A1D4717C81}"/>
              </a:ext>
            </a:extLst>
          </p:cNvPr>
          <p:cNvSpPr/>
          <p:nvPr/>
        </p:nvSpPr>
        <p:spPr>
          <a:xfrm>
            <a:off x="19050" y="3429001"/>
            <a:ext cx="12172950" cy="1714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851546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Network Diversity:</a:t>
            </a:r>
          </a:p>
          <a:p>
            <a:pPr lvl="1"/>
            <a:r>
              <a:rPr lang="en-US" dirty="0"/>
              <a:t>The process of using a secondary network with Packet Replication</a:t>
            </a:r>
          </a:p>
          <a:p>
            <a:pPr lvl="1"/>
            <a:r>
              <a:rPr lang="en-US" dirty="0"/>
              <a:t>This is not a failover technique</a:t>
            </a:r>
          </a:p>
          <a:p>
            <a:pPr lvl="1"/>
            <a:r>
              <a:rPr lang="en-US" dirty="0"/>
              <a:t>For a Audio IP Path to be truly diverse, the network paths provided must be unrelated</a:t>
            </a:r>
          </a:p>
          <a:p>
            <a:pPr lvl="2"/>
            <a:r>
              <a:rPr lang="en-US" dirty="0"/>
              <a:t>ISP A and ISP B could be running two different forms of communication, but share a common drop point in the real world</a:t>
            </a:r>
          </a:p>
          <a:p>
            <a:pPr lvl="3"/>
            <a:r>
              <a:rPr lang="en-US" dirty="0"/>
              <a:t>Both lines are running across the same phone pole</a:t>
            </a:r>
          </a:p>
          <a:p>
            <a:pPr lvl="3"/>
            <a:r>
              <a:rPr lang="en-US" dirty="0"/>
              <a:t>Both lines share a common path</a:t>
            </a:r>
          </a:p>
          <a:p>
            <a:pPr lvl="2"/>
            <a:r>
              <a:rPr lang="en-US" dirty="0"/>
              <a:t>Example of recommended setup</a:t>
            </a:r>
          </a:p>
          <a:p>
            <a:pPr lvl="3"/>
            <a:r>
              <a:rPr lang="en-US" dirty="0"/>
              <a:t>Fiber Path for Primary</a:t>
            </a:r>
          </a:p>
          <a:p>
            <a:pPr lvl="3"/>
            <a:r>
              <a:rPr lang="en-US" dirty="0"/>
              <a:t>Cable, DSL, or Private IP link for Secondary</a:t>
            </a:r>
          </a:p>
          <a:p>
            <a:r>
              <a:rPr lang="en-US" dirty="0"/>
              <a:t>Why should you use Network Diversity?</a:t>
            </a:r>
          </a:p>
          <a:p>
            <a:pPr lvl="1"/>
            <a:r>
              <a:rPr lang="en-US" dirty="0"/>
              <a:t>This technology is designed to provide not only a reliable link, but a redundant link.</a:t>
            </a:r>
          </a:p>
          <a:p>
            <a:pPr lvl="1"/>
            <a:r>
              <a:rPr lang="en-US" dirty="0"/>
              <a:t>When setting up a Network Diverse connection with your IP Audio equipment, this will create a secondary link through a separate network to your end point destination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31189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Time Diversity:</a:t>
            </a:r>
          </a:p>
          <a:p>
            <a:pPr lvl="1"/>
            <a:r>
              <a:rPr lang="en-US" dirty="0"/>
              <a:t>The process of using Packet Replication at a slightly longer delay (ms) than the original stream</a:t>
            </a:r>
          </a:p>
          <a:p>
            <a:r>
              <a:rPr lang="en-US" dirty="0"/>
              <a:t>Why should you use Time Diversity?</a:t>
            </a:r>
          </a:p>
          <a:p>
            <a:pPr lvl="1"/>
            <a:r>
              <a:rPr lang="en-US" dirty="0"/>
              <a:t>The same principles of using Packet Replication are applied. If you are sending out a secondary stream the chances of a router dropping a packet are small.</a:t>
            </a:r>
          </a:p>
          <a:p>
            <a:pPr lvl="1"/>
            <a:r>
              <a:rPr lang="en-US" dirty="0"/>
              <a:t>Adding in a secondary stream at a slightly longer delay will decrease the chances of dropping audio packets even more.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14927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Tools to Troubleshoot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Manufacturer Provided Tools</a:t>
            </a:r>
          </a:p>
          <a:p>
            <a:r>
              <a:rPr lang="en-US" dirty="0"/>
              <a:t>Pre-Installed OS tools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44586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Tools to Troubleshoot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Manufacturer Provided Tools:</a:t>
            </a:r>
          </a:p>
          <a:p>
            <a:pPr lvl="1"/>
            <a:r>
              <a:rPr lang="en-US" dirty="0"/>
              <a:t>Each Manufacturer will provide some troubleshooting</a:t>
            </a:r>
          </a:p>
          <a:p>
            <a:pPr lvl="2"/>
            <a:r>
              <a:rPr lang="en-US" dirty="0"/>
              <a:t>Typically each manufacturer will provide you some statistically information regarding:</a:t>
            </a:r>
          </a:p>
          <a:p>
            <a:pPr lvl="3"/>
            <a:r>
              <a:rPr lang="en-US" dirty="0"/>
              <a:t>Audio IP Manufactures:</a:t>
            </a:r>
          </a:p>
          <a:p>
            <a:pPr lvl="4"/>
            <a:r>
              <a:rPr lang="en-US" dirty="0"/>
              <a:t>Packet Loss – Packets that just never arrived to the endpoint (Typically refers to UDP Audio Streams)</a:t>
            </a:r>
          </a:p>
          <a:p>
            <a:pPr lvl="4"/>
            <a:r>
              <a:rPr lang="en-US" dirty="0"/>
              <a:t>Packets Arriving Late – Packets that arrived</a:t>
            </a:r>
          </a:p>
          <a:p>
            <a:pPr lvl="4"/>
            <a:r>
              <a:rPr lang="en-US" dirty="0"/>
              <a:t>Buffer Output Time – Typically in milliseconds</a:t>
            </a:r>
          </a:p>
          <a:p>
            <a:pPr lvl="3"/>
            <a:r>
              <a:rPr lang="en-US" dirty="0"/>
              <a:t>Network </a:t>
            </a:r>
            <a:r>
              <a:rPr lang="en-US"/>
              <a:t>Equipment Manufacturer:</a:t>
            </a:r>
            <a:endParaRPr lang="en-US" dirty="0"/>
          </a:p>
          <a:p>
            <a:pPr lvl="4"/>
            <a:r>
              <a:rPr lang="en-US" dirty="0"/>
              <a:t>Packet Loss – Packets that were simply lost over the network (Refers to TCP link since there is validation provided)</a:t>
            </a:r>
          </a:p>
          <a:p>
            <a:pPr lvl="4"/>
            <a:r>
              <a:rPr lang="en-US" dirty="0"/>
              <a:t>Network Collusions – Two PCs sending data two a switch at the same time going to same destination</a:t>
            </a:r>
          </a:p>
          <a:p>
            <a:pPr lvl="4"/>
            <a:r>
              <a:rPr lang="en-US" dirty="0"/>
              <a:t>Packet Monitoring – Ability to monitor packets as the upload and download from the network</a:t>
            </a:r>
          </a:p>
          <a:p>
            <a:pPr lvl="2"/>
            <a:r>
              <a:rPr lang="en-US" dirty="0"/>
              <a:t>Typically these tools will inform you if there is something wrong within the link</a:t>
            </a:r>
          </a:p>
          <a:p>
            <a:pPr lvl="3"/>
            <a:r>
              <a:rPr lang="en-US" dirty="0"/>
              <a:t>They will not tell you what is wrong…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64212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Tools provided by Manufactures…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These are typically common tools that can help provide insight into many problems</a:t>
            </a:r>
          </a:p>
          <a:p>
            <a:pPr lvl="1"/>
            <a:r>
              <a:rPr lang="en-US" dirty="0"/>
              <a:t>Lost/Missing Packet Data – Normally means that there is a rouge network device between “A” and “B” that is preventing some data from transmitting</a:t>
            </a:r>
          </a:p>
          <a:p>
            <a:pPr lvl="1"/>
            <a:r>
              <a:rPr lang="en-US" dirty="0"/>
              <a:t>Late Packet Data – Normally an indicator that there are high-congestion delays within a specific network node</a:t>
            </a:r>
          </a:p>
        </p:txBody>
      </p:sp>
    </p:spTree>
    <p:extLst>
      <p:ext uri="{BB962C8B-B14F-4D97-AF65-F5344CB8AC3E}">
        <p14:creationId xmlns:p14="http://schemas.microsoft.com/office/powerpoint/2010/main" val="2189784535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Tools provided by Manufactures…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These are typically common tools that can help provide insight into many problems</a:t>
            </a:r>
          </a:p>
          <a:p>
            <a:pPr lvl="1"/>
            <a:r>
              <a:rPr lang="en-US" dirty="0"/>
              <a:t>Packet Capture Interface – Typically found on enterprise grade network equipment</a:t>
            </a:r>
          </a:p>
          <a:p>
            <a:pPr lvl="2"/>
            <a:r>
              <a:rPr lang="en-US" dirty="0"/>
              <a:t>Used to capture network capture for later debugging</a:t>
            </a:r>
          </a:p>
          <a:p>
            <a:pPr lvl="1"/>
            <a:r>
              <a:rPr lang="en-US" dirty="0"/>
              <a:t>Packet Loss Counter – Found in most network routers and switches. These will typically just display how much traffic has been lost/misplaced. These counters typically refer to TCP traffic, and not UDP traffic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49061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Tools to Troubleshoot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Pre-Installed OS Tools</a:t>
            </a:r>
          </a:p>
          <a:p>
            <a:pPr lvl="1"/>
            <a:r>
              <a:rPr lang="en-US" dirty="0"/>
              <a:t>Ping (ping)</a:t>
            </a:r>
          </a:p>
          <a:p>
            <a:pPr lvl="2"/>
            <a:r>
              <a:rPr lang="en-US" dirty="0"/>
              <a:t>Good for testing whether or not a link is online</a:t>
            </a:r>
          </a:p>
          <a:p>
            <a:pPr lvl="1"/>
            <a:r>
              <a:rPr lang="en-US" dirty="0"/>
              <a:t>Trace Route (tracert)</a:t>
            </a:r>
          </a:p>
          <a:p>
            <a:pPr lvl="2"/>
            <a:r>
              <a:rPr lang="en-US" dirty="0"/>
              <a:t>Good for testing the route in which audio flows</a:t>
            </a:r>
          </a:p>
          <a:p>
            <a:pPr lvl="1"/>
            <a:r>
              <a:rPr lang="en-US" dirty="0"/>
              <a:t>Name Server lookup</a:t>
            </a:r>
          </a:p>
          <a:p>
            <a:pPr lvl="2"/>
            <a:r>
              <a:rPr lang="en-US" dirty="0"/>
              <a:t>Good for validating that your DNS work flow</a:t>
            </a: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08970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What can a PING?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Command:</a:t>
            </a:r>
          </a:p>
          <a:p>
            <a:pPr lvl="1"/>
            <a:r>
              <a:rPr lang="en-US" dirty="0"/>
              <a:t>Windows/Linux: ping</a:t>
            </a:r>
          </a:p>
          <a:p>
            <a:r>
              <a:rPr lang="en-US" dirty="0"/>
              <a:t>The Ping Command Tool built within most operating systems can be used to help determine if something is available</a:t>
            </a:r>
          </a:p>
          <a:p>
            <a:r>
              <a:rPr lang="en-US" dirty="0"/>
              <a:t>Examples of PING Results (from Windows):</a:t>
            </a:r>
          </a:p>
          <a:p>
            <a:pPr lvl="1"/>
            <a:r>
              <a:rPr lang="en-US" dirty="0"/>
              <a:t>Results Breakdown:</a:t>
            </a:r>
          </a:p>
          <a:p>
            <a:pPr lvl="2"/>
            <a:r>
              <a:rPr lang="en-US" dirty="0"/>
              <a:t>Reply: Destination that replied</a:t>
            </a:r>
          </a:p>
          <a:p>
            <a:pPr lvl="2"/>
            <a:r>
              <a:rPr lang="en-US" dirty="0"/>
              <a:t>Bytes: Size of the Echo Request</a:t>
            </a:r>
          </a:p>
          <a:p>
            <a:pPr lvl="2"/>
            <a:r>
              <a:rPr lang="en-US" dirty="0"/>
              <a:t>Time: Response time from destination</a:t>
            </a:r>
          </a:p>
          <a:p>
            <a:pPr lvl="2"/>
            <a:r>
              <a:rPr lang="en-US" dirty="0"/>
              <a:t>TTL: Specified Time to Live</a:t>
            </a:r>
          </a:p>
          <a:p>
            <a:pPr lvl="2"/>
            <a:r>
              <a:rPr lang="en-US" dirty="0"/>
              <a:t>Ping Statistics: Data collected from the results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C6735E-B38B-4594-A8D5-069E9166C457}"/>
              </a:ext>
            </a:extLst>
          </p:cNvPr>
          <p:cNvSpPr txBox="1"/>
          <p:nvPr/>
        </p:nvSpPr>
        <p:spPr>
          <a:xfrm>
            <a:off x="8003096" y="4200009"/>
            <a:ext cx="36659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Pinging 162.17.7.249 with 32 bytes of data:</a:t>
            </a:r>
          </a:p>
          <a:p>
            <a:r>
              <a:rPr lang="en-US" sz="1200" dirty="0"/>
              <a:t>Reply from 162.17.7.249: bytes=32 time=84ms TTL=255</a:t>
            </a:r>
          </a:p>
          <a:p>
            <a:r>
              <a:rPr lang="en-US" sz="1200" dirty="0"/>
              <a:t>Reply from 162.17.7.249: bytes=32 time=2ms TTL=255</a:t>
            </a:r>
          </a:p>
          <a:p>
            <a:r>
              <a:rPr lang="en-US" sz="1200" dirty="0"/>
              <a:t>Reply from 162.17.7.249: bytes=32 time=2ms TTL=255</a:t>
            </a:r>
          </a:p>
          <a:p>
            <a:r>
              <a:rPr lang="en-US" sz="1200" dirty="0"/>
              <a:t>Reply from 162.17.7.249: bytes=32 time=2ms TTL=255</a:t>
            </a:r>
          </a:p>
          <a:p>
            <a:endParaRPr lang="en-US" sz="1200" dirty="0"/>
          </a:p>
          <a:p>
            <a:r>
              <a:rPr lang="en-US" sz="1200" dirty="0"/>
              <a:t>Ping statistics for 162.17.7.249:</a:t>
            </a:r>
          </a:p>
          <a:p>
            <a:r>
              <a:rPr lang="en-US" sz="1200" dirty="0"/>
              <a:t>    Packets: Sent = 4, Received = 4, Lost = 0 (0% loss),</a:t>
            </a:r>
          </a:p>
          <a:p>
            <a:r>
              <a:rPr lang="en-US" sz="1200" dirty="0"/>
              <a:t>Approximate round trip times in milli-seconds:</a:t>
            </a:r>
          </a:p>
          <a:p>
            <a:r>
              <a:rPr lang="en-US" sz="1200" dirty="0"/>
              <a:t>    Minimum = 2ms, Maximum = 84ms, Average = 22ms</a:t>
            </a:r>
          </a:p>
        </p:txBody>
      </p:sp>
    </p:spTree>
    <p:extLst>
      <p:ext uri="{BB962C8B-B14F-4D97-AF65-F5344CB8AC3E}">
        <p14:creationId xmlns:p14="http://schemas.microsoft.com/office/powerpoint/2010/main" val="2752611784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What can be determined?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In the world of Audio over IP, a ping can determine one thing…</a:t>
            </a:r>
          </a:p>
          <a:p>
            <a:pPr marL="0" indent="0">
              <a:buNone/>
            </a:pPr>
            <a:r>
              <a:rPr lang="en-US" dirty="0"/>
              <a:t>	Whether or not the destination network stack is alive.</a:t>
            </a:r>
          </a:p>
        </p:txBody>
      </p:sp>
    </p:spTree>
    <p:extLst>
      <p:ext uri="{BB962C8B-B14F-4D97-AF65-F5344CB8AC3E}">
        <p14:creationId xmlns:p14="http://schemas.microsoft.com/office/powerpoint/2010/main" val="1554572683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What can a Trace Route?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667250"/>
          </a:xfrm>
        </p:spPr>
        <p:txBody>
          <a:bodyPr>
            <a:normAutofit/>
          </a:bodyPr>
          <a:lstStyle/>
          <a:p>
            <a:r>
              <a:rPr lang="en-US" dirty="0"/>
              <a:t>Command:</a:t>
            </a:r>
          </a:p>
          <a:p>
            <a:pPr lvl="1"/>
            <a:r>
              <a:rPr lang="en-US" dirty="0"/>
              <a:t>Windows: tracert</a:t>
            </a:r>
          </a:p>
          <a:p>
            <a:pPr lvl="1"/>
            <a:r>
              <a:rPr lang="en-US" dirty="0"/>
              <a:t>Linux: traceroute</a:t>
            </a:r>
          </a:p>
          <a:p>
            <a:r>
              <a:rPr lang="en-US" dirty="0"/>
              <a:t>Think of Trace Route as the equivalent to you tracing the path of the audio cable throughout your studio.</a:t>
            </a:r>
          </a:p>
          <a:p>
            <a:r>
              <a:rPr lang="en-US" dirty="0"/>
              <a:t>Trace Route is used to determine the path between two IP nodes</a:t>
            </a:r>
          </a:p>
          <a:p>
            <a:r>
              <a:rPr lang="en-US" dirty="0"/>
              <a:t>In the case of troubleshooting audio, this could be the path between your studio and your transmitter tower</a:t>
            </a:r>
          </a:p>
          <a:p>
            <a:r>
              <a:rPr lang="en-US" dirty="0"/>
              <a:t>Trace Route specifically targets the routers in between the source and destination</a:t>
            </a:r>
          </a:p>
        </p:txBody>
      </p:sp>
    </p:spTree>
    <p:extLst>
      <p:ext uri="{BB962C8B-B14F-4D97-AF65-F5344CB8AC3E}">
        <p14:creationId xmlns:p14="http://schemas.microsoft.com/office/powerpoint/2010/main" val="192626983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25237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Algorithmic Error Concealment</a:t>
            </a:r>
          </a:p>
          <a:p>
            <a:r>
              <a:rPr lang="en-US" dirty="0"/>
              <a:t>Forward Error Correction</a:t>
            </a:r>
          </a:p>
          <a:p>
            <a:r>
              <a:rPr lang="en-US" dirty="0"/>
              <a:t>Quality of Service</a:t>
            </a:r>
          </a:p>
          <a:p>
            <a:r>
              <a:rPr lang="en-US" dirty="0"/>
              <a:t>Packet Replication</a:t>
            </a:r>
          </a:p>
          <a:p>
            <a:r>
              <a:rPr lang="en-US" dirty="0"/>
              <a:t>Network Diversity</a:t>
            </a:r>
          </a:p>
          <a:p>
            <a:r>
              <a:rPr lang="en-US" dirty="0"/>
              <a:t>Time Diversity</a:t>
            </a:r>
          </a:p>
        </p:txBody>
      </p:sp>
    </p:spTree>
    <p:extLst>
      <p:ext uri="{BB962C8B-B14F-4D97-AF65-F5344CB8AC3E}">
        <p14:creationId xmlns:p14="http://schemas.microsoft.com/office/powerpoint/2010/main" val="2993006394"/>
      </p:ext>
    </p:extLst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What can a Trace Route?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Example (from Windows):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A57F6D-7412-48E0-9F96-810393613207}"/>
              </a:ext>
            </a:extLst>
          </p:cNvPr>
          <p:cNvSpPr txBox="1"/>
          <p:nvPr/>
        </p:nvSpPr>
        <p:spPr>
          <a:xfrm>
            <a:off x="6052507" y="1690688"/>
            <a:ext cx="5777544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Tracing route to 203.38.199.161 over a maximum of 30 hops</a:t>
            </a:r>
          </a:p>
          <a:p>
            <a:endParaRPr lang="en-US" sz="1100" dirty="0"/>
          </a:p>
          <a:p>
            <a:r>
              <a:rPr lang="en-US" sz="1100" dirty="0"/>
              <a:t>  1    10 ms     4 ms     8 ms  192.168.162.1</a:t>
            </a:r>
          </a:p>
          <a:p>
            <a:r>
              <a:rPr lang="en-US" sz="1100" dirty="0"/>
              <a:t>  2    13 ms    18 ms    17 ms  96.120.112.193</a:t>
            </a:r>
          </a:p>
          <a:p>
            <a:r>
              <a:rPr lang="en-US" sz="1100" dirty="0"/>
              <a:t>  3    15 ms    15 ms    16 ms  96.110.168.117</a:t>
            </a:r>
          </a:p>
          <a:p>
            <a:r>
              <a:rPr lang="en-US" sz="1100" dirty="0"/>
              <a:t>  4    14 ms    17 ms    18 ms  68.87.231.189</a:t>
            </a:r>
          </a:p>
          <a:p>
            <a:r>
              <a:rPr lang="en-US" sz="1100" dirty="0"/>
              <a:t>  5    41 ms    37 ms    37 ms  be-3-ar01.area4.il.chicago.comcast.net [68.86.188.181]</a:t>
            </a:r>
          </a:p>
          <a:p>
            <a:r>
              <a:rPr lang="en-US" sz="1100" dirty="0"/>
              <a:t>  6    37 ms    34 ms    33 ms  be-33491-cr02.350ecermak.il.ibone.comcast.net [68.86.91.165]</a:t>
            </a:r>
          </a:p>
          <a:p>
            <a:r>
              <a:rPr lang="en-US" sz="1100" dirty="0"/>
              <a:t>  7    74 ms    69 ms    61 ms  be-10521-cr02.1601milehigh.co.ibone.comcast.net [68.86.85.170]</a:t>
            </a:r>
          </a:p>
          <a:p>
            <a:r>
              <a:rPr lang="en-US" sz="1100" dirty="0"/>
              <a:t>  8    63 ms    56 ms    49 ms  be-12021-cr01.champa.co.ibone.comcast.net [68.86.84.225]</a:t>
            </a:r>
          </a:p>
          <a:p>
            <a:r>
              <a:rPr lang="en-US" sz="1100" dirty="0"/>
              <a:t>  9    73 ms    77 ms    77 ms  be-11020-cr02.sunnyvale.ca.ibone.comcast.net [68.86.84.9]</a:t>
            </a:r>
          </a:p>
          <a:p>
            <a:r>
              <a:rPr lang="en-US" sz="1100" dirty="0"/>
              <a:t> 10    80 ms    75 ms    76 ms  be-11083-pe02.529bryant.ca.ibone.comcast.net [68.86.84.14]</a:t>
            </a:r>
          </a:p>
          <a:p>
            <a:r>
              <a:rPr lang="en-US" sz="1100" dirty="0"/>
              <a:t> 11    97 ms    73 ms    77 ms  134.159.63.157</a:t>
            </a:r>
          </a:p>
          <a:p>
            <a:r>
              <a:rPr lang="en-US" sz="1100" dirty="0"/>
              <a:t> 12    80 ms    80 ms    75 ms  i-92.paix-core02.telstraglobal.net [202.84.247.42]</a:t>
            </a:r>
          </a:p>
          <a:p>
            <a:r>
              <a:rPr lang="en-US" sz="1100" dirty="0"/>
              <a:t> 13   300 ms   302 ms   313 ms  i-20107.sydp-core03.telstraglobal.net [202.84.136.5]</a:t>
            </a:r>
          </a:p>
          <a:p>
            <a:r>
              <a:rPr lang="en-US" sz="1100" dirty="0"/>
              <a:t> 14   295 ms   306 ms   295 ms  bundle-ether3.pad-gw10.sydney.telstra.net [203.50.13.85]</a:t>
            </a:r>
          </a:p>
          <a:p>
            <a:r>
              <a:rPr lang="en-US" sz="1100" dirty="0"/>
              <a:t> 15   260 ms   256 ms   268 ms  bundle-ether2.pad-gw11.sydney.telstra.net [203.50.6.59]</a:t>
            </a:r>
          </a:p>
          <a:p>
            <a:r>
              <a:rPr lang="en-US" sz="1100" dirty="0"/>
              <a:t> 16   249 ms   254 ms   256 ms  bundle-ether3.ken-core10.sydney.telstra.net [203.50.6.60]</a:t>
            </a:r>
          </a:p>
          <a:p>
            <a:r>
              <a:rPr lang="en-US" sz="1100" dirty="0"/>
              <a:t> 17   271 ms   266 ms   268 ms  bundle-ether10.win-core10.melbourne.telstra.net [203.50.11.123]</a:t>
            </a:r>
          </a:p>
          <a:p>
            <a:r>
              <a:rPr lang="en-US" sz="1100" dirty="0"/>
              <a:t> 18   282 ms   273 ms   276 ms  bundle-ether2.fli-core10.adelaide.telstra.net [203.50.6.228]</a:t>
            </a:r>
          </a:p>
          <a:p>
            <a:r>
              <a:rPr lang="en-US" sz="1100" dirty="0"/>
              <a:t> 19   312 ms   307 ms   309 ms  bundle-ether3.wel-core10.perth.telstra.net [203.50.6.233]</a:t>
            </a:r>
          </a:p>
          <a:p>
            <a:r>
              <a:rPr lang="en-US" sz="1100" dirty="0"/>
              <a:t> 20   306 ms   306 ms   307 ms  bundle-ether1.wel-edge901.perth.telstra.net [203.50.6.215]</a:t>
            </a:r>
          </a:p>
          <a:p>
            <a:r>
              <a:rPr lang="en-US" sz="1100" dirty="0"/>
              <a:t> 21   303 ms   302 ms   309 ms  tie2755500.lnk.telstra.net [110.145.176.138]</a:t>
            </a:r>
          </a:p>
          <a:p>
            <a:r>
              <a:rPr lang="en-US" sz="1100" dirty="0"/>
              <a:t> 22   308 ms   306 ms   362 ms  203.38.199.161</a:t>
            </a:r>
          </a:p>
          <a:p>
            <a:endParaRPr lang="en-US" sz="1100" dirty="0"/>
          </a:p>
          <a:p>
            <a:r>
              <a:rPr lang="en-US" sz="1100" dirty="0"/>
              <a:t>Trace complete.</a:t>
            </a:r>
          </a:p>
        </p:txBody>
      </p:sp>
    </p:spTree>
    <p:extLst>
      <p:ext uri="{BB962C8B-B14F-4D97-AF65-F5344CB8AC3E}">
        <p14:creationId xmlns:p14="http://schemas.microsoft.com/office/powerpoint/2010/main" val="816822582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What can a trace route help determine?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A Trace Route will provide some information about the overall link</a:t>
            </a:r>
          </a:p>
          <a:p>
            <a:pPr lvl="1"/>
            <a:r>
              <a:rPr lang="en-US" dirty="0"/>
              <a:t>Trace Route will provide a response time for each packet sent across</a:t>
            </a:r>
          </a:p>
          <a:p>
            <a:pPr lvl="1"/>
            <a:r>
              <a:rPr lang="en-US" dirty="0"/>
              <a:t>It will also determine if a network router is misconfigured (Reponses in Results will be “Destination net unreachable”</a:t>
            </a:r>
          </a:p>
        </p:txBody>
      </p:sp>
    </p:spTree>
    <p:extLst>
      <p:ext uri="{BB962C8B-B14F-4D97-AF65-F5344CB8AC3E}">
        <p14:creationId xmlns:p14="http://schemas.microsoft.com/office/powerpoint/2010/main" val="1549427481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What about Name Services?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Command:</a:t>
            </a:r>
          </a:p>
          <a:p>
            <a:pPr lvl="1"/>
            <a:r>
              <a:rPr lang="en-US" dirty="0"/>
              <a:t>Windows: nslookup</a:t>
            </a:r>
          </a:p>
          <a:p>
            <a:pPr lvl="1"/>
            <a:r>
              <a:rPr lang="en-US" dirty="0"/>
              <a:t>Linux: dig (may have to install)</a:t>
            </a:r>
          </a:p>
          <a:p>
            <a:r>
              <a:rPr lang="en-US" dirty="0"/>
              <a:t>Some stations across the globe use a service called Domain Name Servicing.</a:t>
            </a:r>
          </a:p>
          <a:p>
            <a:r>
              <a:rPr lang="en-US" dirty="0"/>
              <a:t>This service converts an IP Address to a user-friendly domain name.</a:t>
            </a:r>
          </a:p>
          <a:p>
            <a:pPr lvl="1"/>
            <a:r>
              <a:rPr lang="en-US" dirty="0"/>
              <a:t>Example: 64.68.203.168 equals </a:t>
            </a:r>
            <a:r>
              <a:rPr lang="en-US" dirty="0">
                <a:hlinkClick r:id="rId4"/>
              </a:rPr>
              <a:t>www.tieline.com</a:t>
            </a:r>
            <a:endParaRPr lang="en-US" dirty="0"/>
          </a:p>
          <a:p>
            <a:pPr lvl="1"/>
            <a:r>
              <a:rPr lang="en-US" dirty="0"/>
              <a:t>Example Results (from Windows):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1F485E-92AB-4960-A124-2D7B2A76FE5A}"/>
              </a:ext>
            </a:extLst>
          </p:cNvPr>
          <p:cNvSpPr txBox="1"/>
          <p:nvPr/>
        </p:nvSpPr>
        <p:spPr>
          <a:xfrm>
            <a:off x="9001388" y="4479497"/>
            <a:ext cx="26589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Server:  one.one.one.one</a:t>
            </a:r>
          </a:p>
          <a:p>
            <a:r>
              <a:rPr lang="en-US" dirty="0"/>
              <a:t>Address:  1.1.1.1</a:t>
            </a:r>
          </a:p>
          <a:p>
            <a:endParaRPr lang="en-US" dirty="0"/>
          </a:p>
          <a:p>
            <a:r>
              <a:rPr lang="en-US" dirty="0"/>
              <a:t>Non-authoritative answer:</a:t>
            </a:r>
          </a:p>
          <a:p>
            <a:r>
              <a:rPr lang="en-US" dirty="0"/>
              <a:t>Name:    www.tieline.com</a:t>
            </a:r>
          </a:p>
          <a:p>
            <a:r>
              <a:rPr lang="en-US" dirty="0"/>
              <a:t>Address:  64.68.203.168</a:t>
            </a:r>
          </a:p>
        </p:txBody>
      </p:sp>
    </p:spTree>
    <p:extLst>
      <p:ext uri="{BB962C8B-B14F-4D97-AF65-F5344CB8AC3E}">
        <p14:creationId xmlns:p14="http://schemas.microsoft.com/office/powerpoint/2010/main" val="3896326994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What about Name Services?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408198"/>
          </a:xfrm>
        </p:spPr>
        <p:txBody>
          <a:bodyPr>
            <a:normAutofit/>
          </a:bodyPr>
          <a:lstStyle/>
          <a:p>
            <a:r>
              <a:rPr lang="en-US" dirty="0"/>
              <a:t>This command is only useful to determine if your domain name is still active.</a:t>
            </a:r>
          </a:p>
        </p:txBody>
      </p:sp>
    </p:spTree>
    <p:extLst>
      <p:ext uri="{BB962C8B-B14F-4D97-AF65-F5344CB8AC3E}">
        <p14:creationId xmlns:p14="http://schemas.microsoft.com/office/powerpoint/2010/main" val="640385287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Tools to Troubleshoot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195347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Software Tools</a:t>
            </a:r>
          </a:p>
          <a:p>
            <a:pPr lvl="1"/>
            <a:r>
              <a:rPr lang="en-US" dirty="0"/>
              <a:t>iPerf3 (www.iperf.fr)</a:t>
            </a:r>
          </a:p>
          <a:p>
            <a:pPr lvl="2"/>
            <a:r>
              <a:rPr lang="en-US" dirty="0"/>
              <a:t>Great application for testing LAN/WAN throughput between two locations</a:t>
            </a:r>
          </a:p>
          <a:p>
            <a:pPr lvl="2"/>
            <a:r>
              <a:rPr lang="en-US" dirty="0"/>
              <a:t>Provides stats for throughput and bandwidth available</a:t>
            </a:r>
          </a:p>
          <a:p>
            <a:pPr lvl="2"/>
            <a:r>
              <a:rPr lang="en-US" dirty="0"/>
              <a:t>Useful for testing both TCP and UDP services</a:t>
            </a:r>
          </a:p>
          <a:p>
            <a:pPr lvl="1"/>
            <a:r>
              <a:rPr lang="en-US" dirty="0"/>
              <a:t>Wireshark (www.wireshark.org)</a:t>
            </a:r>
          </a:p>
          <a:p>
            <a:pPr lvl="2"/>
            <a:r>
              <a:rPr lang="en-US" dirty="0"/>
              <a:t>Great application for debugging packet level problems</a:t>
            </a:r>
          </a:p>
          <a:p>
            <a:pPr lvl="1"/>
            <a:r>
              <a:rPr lang="en-US" dirty="0"/>
              <a:t>Simple Network Management Protocol (SNMP)</a:t>
            </a:r>
          </a:p>
          <a:p>
            <a:pPr lvl="2"/>
            <a:r>
              <a:rPr lang="en-US" dirty="0"/>
              <a:t>Great protocol to use to simply keep you informed on what is happening with your network</a:t>
            </a:r>
          </a:p>
          <a:p>
            <a:pPr lvl="2"/>
            <a:r>
              <a:rPr lang="en-US" dirty="0"/>
              <a:t>Can be used with any IP system that supports SNMP</a:t>
            </a:r>
          </a:p>
        </p:txBody>
      </p:sp>
    </p:spTree>
    <p:extLst>
      <p:ext uri="{BB962C8B-B14F-4D97-AF65-F5344CB8AC3E}">
        <p14:creationId xmlns:p14="http://schemas.microsoft.com/office/powerpoint/2010/main" val="3145524424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- iPerf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195347"/>
          </a:xfrm>
        </p:spPr>
        <p:txBody>
          <a:bodyPr>
            <a:normAutofit/>
          </a:bodyPr>
          <a:lstStyle/>
          <a:p>
            <a:r>
              <a:rPr lang="en-US" dirty="0"/>
              <a:t>iPerf is a network throughput tool</a:t>
            </a:r>
          </a:p>
          <a:p>
            <a:r>
              <a:rPr lang="en-US" dirty="0"/>
              <a:t>This application tool requires the use of a server and client (i.e. two installations)</a:t>
            </a:r>
          </a:p>
          <a:p>
            <a:r>
              <a:rPr lang="en-US" dirty="0"/>
              <a:t>This application does require proper network forwarding.</a:t>
            </a:r>
          </a:p>
          <a:p>
            <a:r>
              <a:rPr lang="en-US" dirty="0"/>
              <a:t>Provides throughput for both TCP and(or) UDP traffic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51538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– Using iPerf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195347"/>
          </a:xfrm>
        </p:spPr>
        <p:txBody>
          <a:bodyPr>
            <a:normAutofit/>
          </a:bodyPr>
          <a:lstStyle/>
          <a:p>
            <a:r>
              <a:rPr lang="en-US" dirty="0"/>
              <a:t>Command Line Interface tool</a:t>
            </a:r>
          </a:p>
          <a:p>
            <a:r>
              <a:rPr lang="en-US" dirty="0"/>
              <a:t>Some Graphical User Interfaces are available for specific OS</a:t>
            </a:r>
          </a:p>
          <a:p>
            <a:pPr lvl="1"/>
            <a:r>
              <a:rPr lang="en-US" dirty="0"/>
              <a:t>Linux: jPerf</a:t>
            </a:r>
          </a:p>
          <a:p>
            <a:pPr lvl="1"/>
            <a:r>
              <a:rPr lang="en-US" dirty="0"/>
              <a:t>Windows: Opensource GitHub Development</a:t>
            </a:r>
          </a:p>
          <a:p>
            <a:pPr lvl="1"/>
            <a:r>
              <a:rPr lang="en-US" dirty="0"/>
              <a:t>Windows: WindowsPerf (Paid License – Not Tested)</a:t>
            </a:r>
          </a:p>
          <a:p>
            <a:pPr lvl="2"/>
            <a:r>
              <a:rPr lang="en-US" dirty="0"/>
              <a:t>Limited in how much throughput is achievable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42503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– Using iPerf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AC50E4-49AC-43BD-90DB-5C181C0CC57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356" b="29812"/>
          <a:stretch/>
        </p:blipFill>
        <p:spPr>
          <a:xfrm>
            <a:off x="1754259" y="1622469"/>
            <a:ext cx="10220326" cy="384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1070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– Using iPerf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DAF734-177F-4EBA-9F11-0C190E1806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303" r="11376" b="57798"/>
          <a:stretch/>
        </p:blipFill>
        <p:spPr>
          <a:xfrm>
            <a:off x="1241571" y="1823775"/>
            <a:ext cx="10805020" cy="266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743401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– Wireshark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195347"/>
          </a:xfrm>
        </p:spPr>
        <p:txBody>
          <a:bodyPr>
            <a:normAutofit/>
          </a:bodyPr>
          <a:lstStyle/>
          <a:p>
            <a:r>
              <a:rPr lang="en-US" dirty="0"/>
              <a:t>A Tool designed to act as an oscilloscope for IP Data</a:t>
            </a:r>
          </a:p>
          <a:p>
            <a:r>
              <a:rPr lang="en-US" dirty="0"/>
              <a:t>Formerly called a packet capture device</a:t>
            </a:r>
          </a:p>
          <a:p>
            <a:r>
              <a:rPr lang="en-US" dirty="0"/>
              <a:t>Allows for a laptop/desktop to intercept packets from the network and capture them in a log</a:t>
            </a:r>
          </a:p>
          <a:p>
            <a:r>
              <a:rPr lang="en-US" dirty="0"/>
              <a:t>The data captured is maintained in its packet form</a:t>
            </a:r>
          </a:p>
          <a:p>
            <a:r>
              <a:rPr lang="en-US" dirty="0"/>
              <a:t>Wireshark also provides some tools to decode packet data (i.e. turning raw AES67 traffic into a playable audio stream)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00095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3716434"/>
          </a:xfrm>
        </p:spPr>
        <p:txBody>
          <a:bodyPr>
            <a:normAutofit/>
          </a:bodyPr>
          <a:lstStyle/>
          <a:p>
            <a:r>
              <a:rPr lang="en-US" dirty="0"/>
              <a:t>Algorithmic Error Concealment</a:t>
            </a:r>
          </a:p>
          <a:p>
            <a:pPr lvl="1"/>
            <a:r>
              <a:rPr lang="en-US" dirty="0"/>
              <a:t>Zero Insertion</a:t>
            </a:r>
          </a:p>
          <a:p>
            <a:pPr marL="914400" lvl="2" indent="0">
              <a:buNone/>
            </a:pPr>
            <a:r>
              <a:rPr lang="en-US" dirty="0"/>
              <a:t>Designed to simply replace lost data with a zero. Very simple design, but does it really conceal an error.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Not used as much today, but can still be found in some implementations of specific algorithms in older broadcast equipment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68236"/>
      </p:ext>
    </p:extLst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– Using Wireshark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195347"/>
          </a:xfrm>
        </p:spPr>
        <p:txBody>
          <a:bodyPr>
            <a:normAutofit/>
          </a:bodyPr>
          <a:lstStyle/>
          <a:p>
            <a:r>
              <a:rPr lang="en-US" dirty="0"/>
              <a:t>Wireshark is designed as a universal tool. It can be installed on multiple operating systems (Windows, macOS, Linux-Based OS)</a:t>
            </a:r>
          </a:p>
          <a:p>
            <a:r>
              <a:rPr lang="en-US" dirty="0"/>
              <a:t>Comes complete with a Command Line Toolkit</a:t>
            </a:r>
          </a:p>
          <a:p>
            <a:r>
              <a:rPr lang="en-US" dirty="0"/>
              <a:t>Also, comes complete with a GUI toolkit</a:t>
            </a:r>
          </a:p>
        </p:txBody>
      </p:sp>
    </p:spTree>
    <p:extLst>
      <p:ext uri="{BB962C8B-B14F-4D97-AF65-F5344CB8AC3E}">
        <p14:creationId xmlns:p14="http://schemas.microsoft.com/office/powerpoint/2010/main" val="2969148319"/>
      </p:ext>
    </p:extLst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– SNMP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195347"/>
          </a:xfrm>
        </p:spPr>
        <p:txBody>
          <a:bodyPr>
            <a:normAutofit/>
          </a:bodyPr>
          <a:lstStyle/>
          <a:p>
            <a:r>
              <a:rPr lang="en-US" dirty="0"/>
              <a:t>Simple Networking Management Protocol</a:t>
            </a:r>
          </a:p>
          <a:p>
            <a:r>
              <a:rPr lang="en-US" dirty="0"/>
              <a:t>Not an application, but a protocol defined for the internet</a:t>
            </a:r>
          </a:p>
          <a:p>
            <a:r>
              <a:rPr lang="en-US" dirty="0"/>
              <a:t>This protocol provides management tools to be alerted and set specific settings on network devices</a:t>
            </a:r>
          </a:p>
          <a:p>
            <a:r>
              <a:rPr lang="en-US" dirty="0"/>
              <a:t>Not all network devices support a SNMP Agent</a:t>
            </a:r>
          </a:p>
          <a:p>
            <a:r>
              <a:rPr lang="en-US" dirty="0"/>
              <a:t>SNMP has multiple versions (i.e. SNMPv1, SNMPv2, SNMPv3)</a:t>
            </a:r>
          </a:p>
          <a:p>
            <a:pPr lvl="1"/>
            <a:r>
              <a:rPr lang="en-US" dirty="0"/>
              <a:t>SNMPv1 – Basic Original Design</a:t>
            </a:r>
          </a:p>
          <a:p>
            <a:pPr lvl="1"/>
            <a:r>
              <a:rPr lang="en-US" dirty="0"/>
              <a:t>SNMPv2 – Adds some enhancement, and introduced the SNMP “Inform”</a:t>
            </a:r>
          </a:p>
          <a:p>
            <a:pPr lvl="1"/>
            <a:r>
              <a:rPr lang="en-US" dirty="0"/>
              <a:t>SNMPv3 – Adds Security to SNMPv2</a:t>
            </a:r>
          </a:p>
        </p:txBody>
      </p:sp>
    </p:spTree>
    <p:extLst>
      <p:ext uri="{BB962C8B-B14F-4D97-AF65-F5344CB8AC3E}">
        <p14:creationId xmlns:p14="http://schemas.microsoft.com/office/powerpoint/2010/main" val="2603139779"/>
      </p:ext>
    </p:extLst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Tools – Using SNMP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195347"/>
          </a:xfrm>
        </p:spPr>
        <p:txBody>
          <a:bodyPr>
            <a:normAutofit/>
          </a:bodyPr>
          <a:lstStyle/>
          <a:p>
            <a:r>
              <a:rPr lang="en-US" dirty="0"/>
              <a:t>SNMP has a lot of terms that are specific to using SNMP</a:t>
            </a:r>
          </a:p>
          <a:p>
            <a:pPr lvl="1"/>
            <a:r>
              <a:rPr lang="en-US" dirty="0"/>
              <a:t>Set – Set a command on the SNMP Agent</a:t>
            </a:r>
          </a:p>
          <a:p>
            <a:pPr lvl="1"/>
            <a:r>
              <a:rPr lang="en-US" dirty="0"/>
              <a:t>Traps – Information being sent from the SNMP Agent</a:t>
            </a:r>
          </a:p>
          <a:p>
            <a:pPr lvl="1"/>
            <a:r>
              <a:rPr lang="en-US" dirty="0"/>
              <a:t>Informs – Information that is sent from the SNMP agent, but issues a confirmation that the data has been received/acknowledged.</a:t>
            </a:r>
          </a:p>
          <a:p>
            <a:pPr lvl="1"/>
            <a:r>
              <a:rPr lang="en-US" dirty="0"/>
              <a:t>Etc.…</a:t>
            </a:r>
          </a:p>
          <a:p>
            <a:r>
              <a:rPr lang="en-US" dirty="0"/>
              <a:t>As SNMP is a protocol it requires the use of an SNMP Manager</a:t>
            </a:r>
          </a:p>
          <a:p>
            <a:pPr lvl="1"/>
            <a:r>
              <a:rPr lang="en-US" dirty="0"/>
              <a:t>Multiple SNMP Managers are available – Ranging from Open Source to Paid Managed Licenses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83444"/>
      </p:ext>
    </p:extLst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4195347"/>
          </a:xfrm>
        </p:spPr>
        <p:txBody>
          <a:bodyPr>
            <a:normAutofit/>
          </a:bodyPr>
          <a:lstStyle/>
          <a:p>
            <a:r>
              <a:rPr lang="en-US" dirty="0"/>
              <a:t>Knowing a little bit about Audio over IP can help in the long run</a:t>
            </a:r>
          </a:p>
          <a:p>
            <a:r>
              <a:rPr lang="en-US" dirty="0"/>
              <a:t>Understanding manufactures equipment can help increase the reliability of remote broadcasts, or even IP Audio STL solutions.</a:t>
            </a:r>
          </a:p>
          <a:p>
            <a:r>
              <a:rPr lang="en-US" dirty="0"/>
              <a:t>Understanding 3</a:t>
            </a:r>
            <a:r>
              <a:rPr lang="en-US" baseline="30000" dirty="0"/>
              <a:t>rd</a:t>
            </a:r>
            <a:r>
              <a:rPr lang="en-US" dirty="0"/>
              <a:t> party tools can help track down problems.</a:t>
            </a:r>
          </a:p>
        </p:txBody>
      </p:sp>
    </p:spTree>
    <p:extLst>
      <p:ext uri="{BB962C8B-B14F-4D97-AF65-F5344CB8AC3E}">
        <p14:creationId xmlns:p14="http://schemas.microsoft.com/office/powerpoint/2010/main" val="3496411215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3716434"/>
          </a:xfrm>
        </p:spPr>
        <p:txBody>
          <a:bodyPr>
            <a:normAutofit/>
          </a:bodyPr>
          <a:lstStyle/>
          <a:p>
            <a:r>
              <a:rPr lang="en-US" dirty="0"/>
              <a:t>Algorithmic Error Concealment</a:t>
            </a:r>
          </a:p>
          <a:p>
            <a:pPr lvl="1"/>
            <a:r>
              <a:rPr lang="en-US" dirty="0"/>
              <a:t>Waveform substitution</a:t>
            </a:r>
          </a:p>
          <a:p>
            <a:pPr marL="914400" lvl="2" indent="0">
              <a:buNone/>
            </a:pPr>
            <a:r>
              <a:rPr lang="en-US" dirty="0"/>
              <a:t>Reconstructs by repeating a portion of already received audio. Similar techniques do account for frequencies, gap durations, audio amplitude, etc.…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This is by far the simplest form of error concealment.</a:t>
            </a:r>
          </a:p>
        </p:txBody>
      </p:sp>
    </p:spTree>
    <p:extLst>
      <p:ext uri="{BB962C8B-B14F-4D97-AF65-F5344CB8AC3E}">
        <p14:creationId xmlns:p14="http://schemas.microsoft.com/office/powerpoint/2010/main" val="2391190706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3716434"/>
          </a:xfrm>
        </p:spPr>
        <p:txBody>
          <a:bodyPr>
            <a:normAutofit/>
          </a:bodyPr>
          <a:lstStyle/>
          <a:p>
            <a:r>
              <a:rPr lang="en-US" dirty="0"/>
              <a:t>Algorithmic Error Concealment</a:t>
            </a:r>
          </a:p>
          <a:p>
            <a:pPr lvl="1"/>
            <a:r>
              <a:rPr lang="en-US" dirty="0"/>
              <a:t>Interpolation</a:t>
            </a:r>
          </a:p>
          <a:p>
            <a:pPr marL="914400" lvl="2" indent="0">
              <a:buNone/>
            </a:pPr>
            <a:r>
              <a:rPr lang="en-US" dirty="0"/>
              <a:t>Designed to make educated guesses about the nature of missing packets.</a:t>
            </a:r>
          </a:p>
        </p:txBody>
      </p:sp>
    </p:spTree>
    <p:extLst>
      <p:ext uri="{BB962C8B-B14F-4D97-AF65-F5344CB8AC3E}">
        <p14:creationId xmlns:p14="http://schemas.microsoft.com/office/powerpoint/2010/main" val="773150249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3716434"/>
          </a:xfrm>
        </p:spPr>
        <p:txBody>
          <a:bodyPr>
            <a:normAutofit/>
          </a:bodyPr>
          <a:lstStyle/>
          <a:p>
            <a:r>
              <a:rPr lang="en-US" dirty="0"/>
              <a:t>Forward Error Correction</a:t>
            </a:r>
          </a:p>
          <a:p>
            <a:pPr lvl="1"/>
            <a:r>
              <a:rPr lang="en-US" dirty="0"/>
              <a:t>Act of embedding an additional data-correction stream from the transmitter unit.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data-correction stream is designed to operate to “help” correct missing data received at the decoder.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technique does require additional throughput, but can be useful when no other options are available.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10949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3716434"/>
          </a:xfrm>
        </p:spPr>
        <p:txBody>
          <a:bodyPr>
            <a:normAutofit/>
          </a:bodyPr>
          <a:lstStyle/>
          <a:p>
            <a:r>
              <a:rPr lang="en-US" dirty="0"/>
              <a:t>Quality of Service</a:t>
            </a:r>
          </a:p>
          <a:p>
            <a:pPr lvl="1"/>
            <a:r>
              <a:rPr lang="en-US" dirty="0"/>
              <a:t>Differentiated Services (DiffServ) – RFC 2474</a:t>
            </a:r>
          </a:p>
          <a:p>
            <a:pPr lvl="2"/>
            <a:r>
              <a:rPr lang="en-US" dirty="0"/>
              <a:t>Class Based Mechanism for Traffic Management over a Network Interface</a:t>
            </a:r>
          </a:p>
          <a:p>
            <a:pPr lvl="2"/>
            <a:r>
              <a:rPr lang="en-US" dirty="0"/>
              <a:t>This mechanism acts as a framework to provide internet routers the ability to differentiate types of traffic based on their class.</a:t>
            </a:r>
          </a:p>
        </p:txBody>
      </p:sp>
    </p:spTree>
    <p:extLst>
      <p:ext uri="{BB962C8B-B14F-4D97-AF65-F5344CB8AC3E}">
        <p14:creationId xmlns:p14="http://schemas.microsoft.com/office/powerpoint/2010/main" val="1247604685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3716434"/>
          </a:xfrm>
        </p:spPr>
        <p:txBody>
          <a:bodyPr>
            <a:normAutofit/>
          </a:bodyPr>
          <a:lstStyle/>
          <a:p>
            <a:r>
              <a:rPr lang="en-US" dirty="0"/>
              <a:t>Quality of Service</a:t>
            </a:r>
          </a:p>
          <a:p>
            <a:pPr lvl="1"/>
            <a:r>
              <a:rPr lang="en-US" dirty="0"/>
              <a:t>DiffServ Classes</a:t>
            </a:r>
          </a:p>
          <a:p>
            <a:pPr lvl="2"/>
            <a:r>
              <a:rPr lang="en-US" dirty="0"/>
              <a:t>Default Forwarding – Typically uses a “Best-Effort” forwarding characteristics</a:t>
            </a:r>
          </a:p>
          <a:p>
            <a:pPr lvl="2"/>
            <a:r>
              <a:rPr lang="en-US" dirty="0"/>
              <a:t>Expedited Forwarding – Provides Low-Delay, Low-Loss, and Low-Jitter Characteristics</a:t>
            </a:r>
          </a:p>
          <a:p>
            <a:pPr lvl="2"/>
            <a:r>
              <a:rPr lang="en-US" dirty="0"/>
              <a:t>Assured Forwarding – Provides assurance of delivery as long as traffic doesn’t exceed some subscribed rate. This Class has subgroups built-in for priority on dropping packets</a:t>
            </a:r>
          </a:p>
          <a:p>
            <a:pPr lvl="2"/>
            <a:r>
              <a:rPr lang="en-US" dirty="0"/>
              <a:t>Class Selector – Used prior to Differentiated Services. This uses a simpler version of DiffServ</a:t>
            </a:r>
          </a:p>
        </p:txBody>
      </p:sp>
    </p:spTree>
    <p:extLst>
      <p:ext uri="{BB962C8B-B14F-4D97-AF65-F5344CB8AC3E}">
        <p14:creationId xmlns:p14="http://schemas.microsoft.com/office/powerpoint/2010/main" val="1608927880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sidebar">
            <a:extLst>
              <a:ext uri="{FF2B5EF4-FFF2-40B4-BE49-F238E27FC236}">
                <a16:creationId xmlns:a16="http://schemas.microsoft.com/office/drawing/2014/main" id="{C044D5C5-FF6E-4868-8816-F1CD6E2E1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16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838CE37-DE15-467F-884A-23E77C81B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333375"/>
            <a:ext cx="26384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93F8D61-E7FD-4979-9FB9-BA726A52A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4" y="365125"/>
            <a:ext cx="7219951" cy="1325563"/>
          </a:xfrm>
        </p:spPr>
        <p:txBody>
          <a:bodyPr/>
          <a:lstStyle/>
          <a:p>
            <a:r>
              <a:rPr lang="en-US" dirty="0"/>
              <a:t>Insurance for IP Audio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524407-CC04-46FA-AC52-A990A5503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674" y="1825625"/>
            <a:ext cx="9858376" cy="37164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Packet Replication:</a:t>
            </a:r>
          </a:p>
          <a:p>
            <a:pPr lvl="1"/>
            <a:r>
              <a:rPr lang="en-US" dirty="0"/>
              <a:t>The process of coping an IP Packet and sending it out any network interface, first used on Cisco Switches</a:t>
            </a:r>
          </a:p>
          <a:p>
            <a:pPr lvl="1"/>
            <a:r>
              <a:rPr lang="en-US" dirty="0"/>
              <a:t>This process typically requires a secondary stream to be established between the “Server” and “Client”</a:t>
            </a:r>
          </a:p>
          <a:p>
            <a:pPr lvl="1"/>
            <a:r>
              <a:rPr lang="en-US" dirty="0"/>
              <a:t>This process can provide a second copy of the audio data packet</a:t>
            </a:r>
          </a:p>
          <a:p>
            <a:pPr lvl="1"/>
            <a:endParaRPr lang="en-US" dirty="0"/>
          </a:p>
          <a:p>
            <a:r>
              <a:rPr lang="en-US" dirty="0"/>
              <a:t>Why Should you use Packet Replication?</a:t>
            </a:r>
          </a:p>
          <a:p>
            <a:pPr lvl="1"/>
            <a:r>
              <a:rPr lang="en-US" dirty="0"/>
              <a:t>As IP Packet Data is sent across the Public Internet, there can sometimes be collusion on Routing Servers that will have to drop the Packet at certain times.</a:t>
            </a:r>
          </a:p>
          <a:p>
            <a:pPr lvl="1"/>
            <a:r>
              <a:rPr lang="en-US" dirty="0"/>
              <a:t>Therefore, the idea of a second identical packet being dropped is small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5075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2378</Words>
  <Application>Microsoft Office PowerPoint</Application>
  <PresentationFormat>Widescreen</PresentationFormat>
  <Paragraphs>251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Reliable IP Audio</vt:lpstr>
      <vt:lpstr>Insurance for IP Audio</vt:lpstr>
      <vt:lpstr>Insurance for IP Audio</vt:lpstr>
      <vt:lpstr>Insurance for IP Audio</vt:lpstr>
      <vt:lpstr>Insurance for IP Audio</vt:lpstr>
      <vt:lpstr>Insurance for IP Audio</vt:lpstr>
      <vt:lpstr>Insurance for IP Audio</vt:lpstr>
      <vt:lpstr>Insurance for IP Audio</vt:lpstr>
      <vt:lpstr>Insurance for IP Audio</vt:lpstr>
      <vt:lpstr>Insurance for IP Audio</vt:lpstr>
      <vt:lpstr>Insurance for IP Audio</vt:lpstr>
      <vt:lpstr>Tools to Troubleshoot IP Audio</vt:lpstr>
      <vt:lpstr>Tools to Troubleshoot IP Audio</vt:lpstr>
      <vt:lpstr>Tools provided by Manufactures…</vt:lpstr>
      <vt:lpstr>Tools provided by Manufactures…</vt:lpstr>
      <vt:lpstr>Tools to Troubleshoot IP Audio</vt:lpstr>
      <vt:lpstr>What can a PING?</vt:lpstr>
      <vt:lpstr>What can be determined?</vt:lpstr>
      <vt:lpstr>What can a Trace Route?</vt:lpstr>
      <vt:lpstr>What can a Trace Route?</vt:lpstr>
      <vt:lpstr>What can a trace route help determine?</vt:lpstr>
      <vt:lpstr>What about Name Services?</vt:lpstr>
      <vt:lpstr>What about Name Services?</vt:lpstr>
      <vt:lpstr>Tools to Troubleshoot IP Audio</vt:lpstr>
      <vt:lpstr>3rd Party Tools - iPerf</vt:lpstr>
      <vt:lpstr>3rd Party Tools – Using iPerf</vt:lpstr>
      <vt:lpstr>3rd Party Tools – Using iPerf</vt:lpstr>
      <vt:lpstr>3rd Party Tools – Using iPerf</vt:lpstr>
      <vt:lpstr>3rd Party Tools – Wireshark</vt:lpstr>
      <vt:lpstr>3rd Party Tools – Using Wireshark</vt:lpstr>
      <vt:lpstr>3rd Party Tools – SNMP</vt:lpstr>
      <vt:lpstr>3rd Party Tools – Using SNMP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Audio Interoperability</dc:title>
  <dc:creator>jacob@tieline.com</dc:creator>
  <cp:lastModifiedBy>Jacob Daniluck</cp:lastModifiedBy>
  <cp:revision>75</cp:revision>
  <dcterms:created xsi:type="dcterms:W3CDTF">2017-10-22T16:42:03Z</dcterms:created>
  <dcterms:modified xsi:type="dcterms:W3CDTF">2019-11-07T14:01:42Z</dcterms:modified>
</cp:coreProperties>
</file>